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More Sugar" charset="1" panose="00000000000000000000"/>
      <p:regular r:id="rId20"/>
    </p:embeddedFont>
    <p:embeddedFont>
      <p:font typeface="王漢宗特黑體" charset="1" panose="02000500000000000000"/>
      <p:regular r:id="rId21"/>
    </p:embeddedFont>
    <p:embeddedFont>
      <p:font typeface="可畫朵朵體-HK" charset="1" panose="020B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jpe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svg" Type="http://schemas.openxmlformats.org/officeDocument/2006/relationships/image"/><Relationship Id="rId24" Target="../media/image23.png" Type="http://schemas.openxmlformats.org/officeDocument/2006/relationships/image"/><Relationship Id="rId25" Target="../media/image24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3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11" Target="../media/image47.svg" Type="http://schemas.openxmlformats.org/officeDocument/2006/relationships/image"/><Relationship Id="rId12" Target="../media/image48.png" Type="http://schemas.openxmlformats.org/officeDocument/2006/relationships/image"/><Relationship Id="rId13" Target="../media/image49.svg" Type="http://schemas.openxmlformats.org/officeDocument/2006/relationships/image"/><Relationship Id="rId2" Target="../media/image38.png" Type="http://schemas.openxmlformats.org/officeDocument/2006/relationships/image"/><Relationship Id="rId3" Target="../media/image39.svg" Type="http://schemas.openxmlformats.org/officeDocument/2006/relationships/image"/><Relationship Id="rId4" Target="../media/image40.png" Type="http://schemas.openxmlformats.org/officeDocument/2006/relationships/image"/><Relationship Id="rId5" Target="../media/image41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5400000">
            <a:off x="16362525" y="995060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400000">
            <a:off x="16362525" y="2238313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00000">
            <a:off x="16362525" y="348236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6362525" y="472642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5400000">
            <a:off x="16362525" y="7211502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5400000">
            <a:off x="16362525" y="889101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400000">
            <a:off x="16362525" y="213694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6362525" y="3381989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5400000">
            <a:off x="16362525" y="4626045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400000">
            <a:off x="16362525" y="7114157"/>
            <a:ext cx="894025" cy="1867414"/>
          </a:xfrm>
          <a:custGeom>
            <a:avLst/>
            <a:gdLst/>
            <a:ahLst/>
            <a:cxnLst/>
            <a:rect r="r" b="b" t="t" l="l"/>
            <a:pathLst>
              <a:path h="1867414" w="894025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922637" y="1050653"/>
            <a:ext cx="736712" cy="8185694"/>
          </a:xfrm>
          <a:custGeom>
            <a:avLst/>
            <a:gdLst/>
            <a:ahLst/>
            <a:cxnLst/>
            <a:rect r="r" b="b" t="t" l="l"/>
            <a:pathLst>
              <a:path h="8185694" w="736712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2832433">
            <a:off x="15381820" y="3788199"/>
            <a:ext cx="988020" cy="974509"/>
          </a:xfrm>
          <a:custGeom>
            <a:avLst/>
            <a:gdLst/>
            <a:ahLst/>
            <a:cxnLst/>
            <a:rect r="r" b="b" t="t" l="l"/>
            <a:pathLst>
              <a:path h="974509" w="988020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1661043">
            <a:off x="2451655" y="3251829"/>
            <a:ext cx="744588" cy="734406"/>
          </a:xfrm>
          <a:custGeom>
            <a:avLst/>
            <a:gdLst/>
            <a:ahLst/>
            <a:cxnLst/>
            <a:rect r="r" b="b" t="t" l="l"/>
            <a:pathLst>
              <a:path h="734406" w="744588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2827985">
            <a:off x="14008251" y="8045760"/>
            <a:ext cx="1108076" cy="1092922"/>
          </a:xfrm>
          <a:custGeom>
            <a:avLst/>
            <a:gdLst/>
            <a:ahLst/>
            <a:cxnLst/>
            <a:rect r="r" b="b" t="t" l="l"/>
            <a:pathLst>
              <a:path h="1092922" w="1108076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726058">
            <a:off x="4470813" y="981339"/>
            <a:ext cx="1192835" cy="1176523"/>
          </a:xfrm>
          <a:custGeom>
            <a:avLst/>
            <a:gdLst/>
            <a:ahLst/>
            <a:cxnLst/>
            <a:rect r="r" b="b" t="t" l="l"/>
            <a:pathLst>
              <a:path h="1176523" w="1192835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714928">
            <a:off x="12149152" y="391998"/>
            <a:ext cx="1317310" cy="1317310"/>
          </a:xfrm>
          <a:custGeom>
            <a:avLst/>
            <a:gdLst/>
            <a:ahLst/>
            <a:cxnLst/>
            <a:rect r="r" b="b" t="t" l="l"/>
            <a:pathLst>
              <a:path h="1317310" w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9162297">
            <a:off x="2778944" y="8126290"/>
            <a:ext cx="2363783" cy="2045746"/>
          </a:xfrm>
          <a:custGeom>
            <a:avLst/>
            <a:gdLst/>
            <a:ahLst/>
            <a:cxnLst/>
            <a:rect r="r" b="b" t="t" l="l"/>
            <a:pathLst>
              <a:path h="2045746" w="2363783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456361" y="1477160"/>
            <a:ext cx="1375279" cy="792661"/>
          </a:xfrm>
          <a:custGeom>
            <a:avLst/>
            <a:gdLst/>
            <a:ahLst/>
            <a:cxnLst/>
            <a:rect r="r" b="b" t="t" l="l"/>
            <a:pathLst>
              <a:path h="792661" w="1375279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4318062" y="2543734"/>
            <a:ext cx="9651876" cy="10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5C47"/>
                </a:solidFill>
                <a:latin typeface="More Sugar"/>
                <a:ea typeface="More Sugar"/>
                <a:cs typeface="More Sugar"/>
                <a:sym typeface="More Sugar"/>
              </a:rPr>
              <a:t>新和國小113-2特教知能研習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325618" y="4215586"/>
            <a:ext cx="13636764" cy="1497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22"/>
              </a:lnSpc>
            </a:pPr>
            <a:r>
              <a:rPr lang="en-US" sz="9822">
                <a:solidFill>
                  <a:srgbClr val="004A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用生命影響生命的教育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103783" y="6139045"/>
            <a:ext cx="7327614" cy="1461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79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5103783" y="6445275"/>
            <a:ext cx="8216412" cy="12529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>
                <a:solidFill>
                  <a:srgbClr val="182C45"/>
                </a:solidFill>
                <a:latin typeface="More Sugar"/>
                <a:ea typeface="More Sugar"/>
                <a:cs typeface="More Sugar"/>
                <a:sym typeface="More Sugar"/>
              </a:rPr>
              <a:t>蔡傑爸(自閉症家長)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853749" y="1701365"/>
            <a:ext cx="13820826" cy="1898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從此一帆風順嗎?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53749" y="4052270"/>
            <a:ext cx="13968843" cy="36704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快樂學習法是只要快樂，</a:t>
            </a:r>
          </a:p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沒有要求和期待</a:t>
            </a:r>
            <a:r>
              <a:rPr lang="en-US" sz="9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嗎?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82322" y="2082365"/>
            <a:ext cx="1092756" cy="1517717"/>
          </a:xfrm>
          <a:custGeom>
            <a:avLst/>
            <a:gdLst/>
            <a:ahLst/>
            <a:cxnLst/>
            <a:rect r="r" b="b" t="t" l="l"/>
            <a:pathLst>
              <a:path h="1517717" w="1092756">
                <a:moveTo>
                  <a:pt x="0" y="0"/>
                </a:moveTo>
                <a:lnTo>
                  <a:pt x="1092756" y="0"/>
                </a:lnTo>
                <a:lnTo>
                  <a:pt x="1092756" y="1517716"/>
                </a:lnTo>
                <a:lnTo>
                  <a:pt x="0" y="1517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2322" y="4433270"/>
            <a:ext cx="1092756" cy="1517717"/>
          </a:xfrm>
          <a:custGeom>
            <a:avLst/>
            <a:gdLst/>
            <a:ahLst/>
            <a:cxnLst/>
            <a:rect r="r" b="b" t="t" l="l"/>
            <a:pathLst>
              <a:path h="1517717" w="1092756">
                <a:moveTo>
                  <a:pt x="0" y="0"/>
                </a:moveTo>
                <a:lnTo>
                  <a:pt x="1092756" y="0"/>
                </a:lnTo>
                <a:lnTo>
                  <a:pt x="1092756" y="1517717"/>
                </a:lnTo>
                <a:lnTo>
                  <a:pt x="0" y="1517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06883">
            <a:off x="179023" y="8271181"/>
            <a:ext cx="2438394" cy="1051557"/>
          </a:xfrm>
          <a:custGeom>
            <a:avLst/>
            <a:gdLst/>
            <a:ahLst/>
            <a:cxnLst/>
            <a:rect r="r" b="b" t="t" l="l"/>
            <a:pathLst>
              <a:path h="1051557" w="2438394">
                <a:moveTo>
                  <a:pt x="0" y="0"/>
                </a:moveTo>
                <a:lnTo>
                  <a:pt x="2438394" y="0"/>
                </a:lnTo>
                <a:lnTo>
                  <a:pt x="2438394" y="1051558"/>
                </a:lnTo>
                <a:lnTo>
                  <a:pt x="0" y="105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497591">
            <a:off x="10709633" y="-524952"/>
            <a:ext cx="8522776" cy="2301149"/>
          </a:xfrm>
          <a:custGeom>
            <a:avLst/>
            <a:gdLst/>
            <a:ahLst/>
            <a:cxnLst/>
            <a:rect r="r" b="b" t="t" l="l"/>
            <a:pathLst>
              <a:path h="2301149" w="8522776">
                <a:moveTo>
                  <a:pt x="0" y="0"/>
                </a:moveTo>
                <a:lnTo>
                  <a:pt x="8522776" y="0"/>
                </a:lnTo>
                <a:lnTo>
                  <a:pt x="8522776" y="2301149"/>
                </a:lnTo>
                <a:lnTo>
                  <a:pt x="0" y="2301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81484">
            <a:off x="15681258" y="7442002"/>
            <a:ext cx="1825425" cy="1816298"/>
          </a:xfrm>
          <a:custGeom>
            <a:avLst/>
            <a:gdLst/>
            <a:ahLst/>
            <a:cxnLst/>
            <a:rect r="r" b="b" t="t" l="l"/>
            <a:pathLst>
              <a:path h="1816298" w="1825425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586689">
            <a:off x="602556" y="749252"/>
            <a:ext cx="1591329" cy="1583372"/>
          </a:xfrm>
          <a:custGeom>
            <a:avLst/>
            <a:gdLst/>
            <a:ahLst/>
            <a:cxnLst/>
            <a:rect r="r" b="b" t="t" l="l"/>
            <a:pathLst>
              <a:path h="1583372" w="1591329">
                <a:moveTo>
                  <a:pt x="1591328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8" y="1583372"/>
                </a:lnTo>
                <a:lnTo>
                  <a:pt x="159132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1432" y="962773"/>
            <a:ext cx="13732100" cy="256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後來蔡傑愈說愈多，在臉書上說、在演講台上說…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861871" y="4035132"/>
            <a:ext cx="13732100" cy="504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蔡傑曾經跟爸爸聊到小時候的事，蔡傑爸驚訝於原來那段撕心裂肺的日子裡，蔡傑其實知道、記得，而且有感受。自閉症也是有感覺的。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2918262">
            <a:off x="13779828" y="-1923218"/>
            <a:ext cx="8102860" cy="6705116"/>
          </a:xfrm>
          <a:custGeom>
            <a:avLst/>
            <a:gdLst/>
            <a:ahLst/>
            <a:cxnLst/>
            <a:rect r="r" b="b" t="t" l="l"/>
            <a:pathLst>
              <a:path h="6705116" w="8102860">
                <a:moveTo>
                  <a:pt x="0" y="6705117"/>
                </a:moveTo>
                <a:lnTo>
                  <a:pt x="8102860" y="6705117"/>
                </a:lnTo>
                <a:lnTo>
                  <a:pt x="8102860" y="0"/>
                </a:lnTo>
                <a:lnTo>
                  <a:pt x="0" y="0"/>
                </a:lnTo>
                <a:lnTo>
                  <a:pt x="0" y="6705117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88124">
            <a:off x="13358978" y="-3741394"/>
            <a:ext cx="6920181" cy="10195478"/>
          </a:xfrm>
          <a:custGeom>
            <a:avLst/>
            <a:gdLst/>
            <a:ahLst/>
            <a:cxnLst/>
            <a:rect r="r" b="b" t="t" l="l"/>
            <a:pathLst>
              <a:path h="10195478" w="6920181">
                <a:moveTo>
                  <a:pt x="0" y="0"/>
                </a:moveTo>
                <a:lnTo>
                  <a:pt x="6920181" y="0"/>
                </a:lnTo>
                <a:lnTo>
                  <a:pt x="6920181" y="10195478"/>
                </a:lnTo>
                <a:lnTo>
                  <a:pt x="0" y="10195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10800000">
            <a:off x="-3574847" y="4727936"/>
            <a:ext cx="10502725" cy="8691005"/>
          </a:xfrm>
          <a:custGeom>
            <a:avLst/>
            <a:gdLst/>
            <a:ahLst/>
            <a:cxnLst/>
            <a:rect r="r" b="b" t="t" l="l"/>
            <a:pathLst>
              <a:path h="8691005" w="10502725">
                <a:moveTo>
                  <a:pt x="0" y="8691005"/>
                </a:moveTo>
                <a:lnTo>
                  <a:pt x="10502725" y="8691005"/>
                </a:lnTo>
                <a:lnTo>
                  <a:pt x="10502725" y="0"/>
                </a:lnTo>
                <a:lnTo>
                  <a:pt x="0" y="0"/>
                </a:lnTo>
                <a:lnTo>
                  <a:pt x="0" y="8691005"/>
                </a:lnTo>
                <a:close/>
              </a:path>
            </a:pathLst>
          </a:custGeom>
          <a:blipFill>
            <a:blip r:embed="rId4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391992">
            <a:off x="-2650756" y="5501108"/>
            <a:ext cx="6309645" cy="9295978"/>
          </a:xfrm>
          <a:custGeom>
            <a:avLst/>
            <a:gdLst/>
            <a:ahLst/>
            <a:cxnLst/>
            <a:rect r="r" b="b" t="t" l="l"/>
            <a:pathLst>
              <a:path h="9295978" w="6309645">
                <a:moveTo>
                  <a:pt x="0" y="0"/>
                </a:moveTo>
                <a:lnTo>
                  <a:pt x="6309645" y="0"/>
                </a:lnTo>
                <a:lnTo>
                  <a:pt x="6309645" y="9295978"/>
                </a:lnTo>
                <a:lnTo>
                  <a:pt x="0" y="9295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155628">
            <a:off x="3284925" y="5155383"/>
            <a:ext cx="2485602" cy="6099638"/>
          </a:xfrm>
          <a:custGeom>
            <a:avLst/>
            <a:gdLst/>
            <a:ahLst/>
            <a:cxnLst/>
            <a:rect r="r" b="b" t="t" l="l"/>
            <a:pathLst>
              <a:path h="6099638" w="2485602">
                <a:moveTo>
                  <a:pt x="2485602" y="0"/>
                </a:moveTo>
                <a:lnTo>
                  <a:pt x="0" y="0"/>
                </a:lnTo>
                <a:lnTo>
                  <a:pt x="0" y="6099638"/>
                </a:lnTo>
                <a:lnTo>
                  <a:pt x="2485602" y="6099638"/>
                </a:lnTo>
                <a:lnTo>
                  <a:pt x="248560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166592">
            <a:off x="17595639" y="1866312"/>
            <a:ext cx="2485602" cy="6099638"/>
          </a:xfrm>
          <a:custGeom>
            <a:avLst/>
            <a:gdLst/>
            <a:ahLst/>
            <a:cxnLst/>
            <a:rect r="r" b="b" t="t" l="l"/>
            <a:pathLst>
              <a:path h="6099638" w="2485602">
                <a:moveTo>
                  <a:pt x="0" y="0"/>
                </a:moveTo>
                <a:lnTo>
                  <a:pt x="2485602" y="0"/>
                </a:lnTo>
                <a:lnTo>
                  <a:pt x="2485602" y="6099638"/>
                </a:lnTo>
                <a:lnTo>
                  <a:pt x="0" y="6099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76096" y="698210"/>
            <a:ext cx="9812959" cy="9165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59"/>
              </a:lnSpc>
              <a:spcBef>
                <a:spcPct val="0"/>
              </a:spcBef>
            </a:pPr>
            <a:r>
              <a:rPr lang="en-US" sz="7399">
                <a:solidFill>
                  <a:srgbClr val="483E3E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每位自閉症狀況不同、需求不同、環境與資源不同，參考蔡傑爸的教養理念及蔡傑的心路歷程，老師可以研究出一些有效的策略，也可以協助家長找到比較明亮的方向。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312764" y="3507077"/>
            <a:ext cx="6352795" cy="6356958"/>
          </a:xfrm>
          <a:custGeom>
            <a:avLst/>
            <a:gdLst/>
            <a:ahLst/>
            <a:cxnLst/>
            <a:rect r="r" b="b" t="t" l="l"/>
            <a:pathLst>
              <a:path h="6356958" w="6352795">
                <a:moveTo>
                  <a:pt x="0" y="0"/>
                </a:moveTo>
                <a:lnTo>
                  <a:pt x="6352795" y="0"/>
                </a:lnTo>
                <a:lnTo>
                  <a:pt x="6352795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7894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A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42063" y="2315085"/>
            <a:ext cx="6842237" cy="4595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39"/>
              </a:lnSpc>
            </a:pPr>
            <a:r>
              <a:rPr lang="en-US" sz="6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輔導室有買</a:t>
            </a:r>
          </a:p>
          <a:p>
            <a:pPr algn="l">
              <a:lnSpc>
                <a:spcPts val="12039"/>
              </a:lnSpc>
            </a:pPr>
            <a:r>
              <a:rPr lang="en-US" sz="6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蔡傑爸的3本書，歡迎借閱。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144000" y="779994"/>
            <a:ext cx="7877959" cy="8727012"/>
          </a:xfrm>
          <a:custGeom>
            <a:avLst/>
            <a:gdLst/>
            <a:ahLst/>
            <a:cxnLst/>
            <a:rect r="r" b="b" t="t" l="l"/>
            <a:pathLst>
              <a:path h="8727012" w="7877959">
                <a:moveTo>
                  <a:pt x="0" y="0"/>
                </a:moveTo>
                <a:lnTo>
                  <a:pt x="7877959" y="0"/>
                </a:lnTo>
                <a:lnTo>
                  <a:pt x="7877959" y="8727012"/>
                </a:lnTo>
                <a:lnTo>
                  <a:pt x="0" y="87270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77" t="0" r="0" b="0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FEB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1689" y="154104"/>
            <a:ext cx="16283034" cy="10008299"/>
          </a:xfrm>
          <a:custGeom>
            <a:avLst/>
            <a:gdLst/>
            <a:ahLst/>
            <a:cxnLst/>
            <a:rect r="r" b="b" t="t" l="l"/>
            <a:pathLst>
              <a:path h="10008299" w="16283034">
                <a:moveTo>
                  <a:pt x="0" y="0"/>
                </a:moveTo>
                <a:lnTo>
                  <a:pt x="16283034" y="0"/>
                </a:lnTo>
                <a:lnTo>
                  <a:pt x="16283034" y="10008300"/>
                </a:lnTo>
                <a:lnTo>
                  <a:pt x="0" y="1000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0602" y="6564308"/>
            <a:ext cx="2052332" cy="2693992"/>
          </a:xfrm>
          <a:custGeom>
            <a:avLst/>
            <a:gdLst/>
            <a:ahLst/>
            <a:cxnLst/>
            <a:rect r="r" b="b" t="t" l="l"/>
            <a:pathLst>
              <a:path h="2693992" w="2052332">
                <a:moveTo>
                  <a:pt x="0" y="0"/>
                </a:moveTo>
                <a:lnTo>
                  <a:pt x="2052332" y="0"/>
                </a:lnTo>
                <a:lnTo>
                  <a:pt x="2052332" y="2693992"/>
                </a:lnTo>
                <a:lnTo>
                  <a:pt x="0" y="2693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26932" y="7243322"/>
            <a:ext cx="2059124" cy="2467359"/>
          </a:xfrm>
          <a:custGeom>
            <a:avLst/>
            <a:gdLst/>
            <a:ahLst/>
            <a:cxnLst/>
            <a:rect r="r" b="b" t="t" l="l"/>
            <a:pathLst>
              <a:path h="2467359" w="2059124">
                <a:moveTo>
                  <a:pt x="0" y="0"/>
                </a:moveTo>
                <a:lnTo>
                  <a:pt x="2059124" y="0"/>
                </a:lnTo>
                <a:lnTo>
                  <a:pt x="2059124" y="2467360"/>
                </a:lnTo>
                <a:lnTo>
                  <a:pt x="0" y="2467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6584" y="1028700"/>
            <a:ext cx="796826" cy="869552"/>
          </a:xfrm>
          <a:custGeom>
            <a:avLst/>
            <a:gdLst/>
            <a:ahLst/>
            <a:cxnLst/>
            <a:rect r="r" b="b" t="t" l="l"/>
            <a:pathLst>
              <a:path h="869552" w="796826">
                <a:moveTo>
                  <a:pt x="0" y="0"/>
                </a:moveTo>
                <a:lnTo>
                  <a:pt x="796826" y="0"/>
                </a:lnTo>
                <a:lnTo>
                  <a:pt x="796826" y="869552"/>
                </a:lnTo>
                <a:lnTo>
                  <a:pt x="0" y="8695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30569">
            <a:off x="16801079" y="4721989"/>
            <a:ext cx="676920" cy="850014"/>
          </a:xfrm>
          <a:custGeom>
            <a:avLst/>
            <a:gdLst/>
            <a:ahLst/>
            <a:cxnLst/>
            <a:rect r="r" b="b" t="t" l="l"/>
            <a:pathLst>
              <a:path h="850014" w="676920">
                <a:moveTo>
                  <a:pt x="0" y="0"/>
                </a:moveTo>
                <a:lnTo>
                  <a:pt x="676920" y="0"/>
                </a:lnTo>
                <a:lnTo>
                  <a:pt x="676920" y="850014"/>
                </a:lnTo>
                <a:lnTo>
                  <a:pt x="0" y="850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05722">
            <a:off x="15761505" y="817603"/>
            <a:ext cx="962819" cy="542680"/>
          </a:xfrm>
          <a:custGeom>
            <a:avLst/>
            <a:gdLst/>
            <a:ahLst/>
            <a:cxnLst/>
            <a:rect r="r" b="b" t="t" l="l"/>
            <a:pathLst>
              <a:path h="542680" w="962819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35089" y="9635968"/>
            <a:ext cx="841010" cy="917769"/>
          </a:xfrm>
          <a:custGeom>
            <a:avLst/>
            <a:gdLst/>
            <a:ahLst/>
            <a:cxnLst/>
            <a:rect r="r" b="b" t="t" l="l"/>
            <a:pathLst>
              <a:path h="917769" w="841010">
                <a:moveTo>
                  <a:pt x="0" y="0"/>
                </a:moveTo>
                <a:lnTo>
                  <a:pt x="841011" y="0"/>
                </a:lnTo>
                <a:lnTo>
                  <a:pt x="841011" y="917769"/>
                </a:lnTo>
                <a:lnTo>
                  <a:pt x="0" y="9177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30569">
            <a:off x="4697362" y="-226086"/>
            <a:ext cx="605539" cy="760380"/>
          </a:xfrm>
          <a:custGeom>
            <a:avLst/>
            <a:gdLst/>
            <a:ahLst/>
            <a:cxnLst/>
            <a:rect r="r" b="b" t="t" l="l"/>
            <a:pathLst>
              <a:path h="760380" w="605539">
                <a:moveTo>
                  <a:pt x="0" y="0"/>
                </a:moveTo>
                <a:lnTo>
                  <a:pt x="605539" y="0"/>
                </a:lnTo>
                <a:lnTo>
                  <a:pt x="605539" y="760380"/>
                </a:lnTo>
                <a:lnTo>
                  <a:pt x="0" y="760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30569">
            <a:off x="4870353" y="9575918"/>
            <a:ext cx="712118" cy="894212"/>
          </a:xfrm>
          <a:custGeom>
            <a:avLst/>
            <a:gdLst/>
            <a:ahLst/>
            <a:cxnLst/>
            <a:rect r="r" b="b" t="t" l="l"/>
            <a:pathLst>
              <a:path h="894212" w="712118">
                <a:moveTo>
                  <a:pt x="0" y="0"/>
                </a:moveTo>
                <a:lnTo>
                  <a:pt x="712118" y="0"/>
                </a:lnTo>
                <a:lnTo>
                  <a:pt x="712118" y="894212"/>
                </a:lnTo>
                <a:lnTo>
                  <a:pt x="0" y="8942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758897" y="2482665"/>
            <a:ext cx="780413" cy="851641"/>
          </a:xfrm>
          <a:custGeom>
            <a:avLst/>
            <a:gdLst/>
            <a:ahLst/>
            <a:cxnLst/>
            <a:rect r="r" b="b" t="t" l="l"/>
            <a:pathLst>
              <a:path h="851641" w="780413">
                <a:moveTo>
                  <a:pt x="0" y="0"/>
                </a:moveTo>
                <a:lnTo>
                  <a:pt x="780413" y="0"/>
                </a:lnTo>
                <a:lnTo>
                  <a:pt x="780413" y="851641"/>
                </a:lnTo>
                <a:lnTo>
                  <a:pt x="0" y="851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05722">
            <a:off x="9237698" y="-117236"/>
            <a:ext cx="962819" cy="542680"/>
          </a:xfrm>
          <a:custGeom>
            <a:avLst/>
            <a:gdLst/>
            <a:ahLst/>
            <a:cxnLst/>
            <a:rect r="r" b="b" t="t" l="l"/>
            <a:pathLst>
              <a:path h="542680" w="962819">
                <a:moveTo>
                  <a:pt x="0" y="0"/>
                </a:moveTo>
                <a:lnTo>
                  <a:pt x="962818" y="0"/>
                </a:lnTo>
                <a:lnTo>
                  <a:pt x="962818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05722">
            <a:off x="-80808" y="3791165"/>
            <a:ext cx="962819" cy="542680"/>
          </a:xfrm>
          <a:custGeom>
            <a:avLst/>
            <a:gdLst/>
            <a:ahLst/>
            <a:cxnLst/>
            <a:rect r="r" b="b" t="t" l="l"/>
            <a:pathLst>
              <a:path h="542680" w="962819">
                <a:moveTo>
                  <a:pt x="0" y="0"/>
                </a:moveTo>
                <a:lnTo>
                  <a:pt x="962819" y="0"/>
                </a:lnTo>
                <a:lnTo>
                  <a:pt x="962819" y="542680"/>
                </a:lnTo>
                <a:lnTo>
                  <a:pt x="0" y="542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853057" y="1241526"/>
            <a:ext cx="13732100" cy="480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69"/>
              </a:lnSpc>
            </a:pPr>
            <a:r>
              <a:rPr lang="en-US" sz="6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114.04.23(三)特教知能研習</a:t>
            </a:r>
          </a:p>
          <a:p>
            <a:pPr algn="l">
              <a:lnSpc>
                <a:spcPts val="12669"/>
              </a:lnSpc>
            </a:pPr>
            <a:r>
              <a:rPr lang="en-US" sz="6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誠懇又勤奮的講師從嘉義北上，</a:t>
            </a:r>
          </a:p>
          <a:p>
            <a:pPr algn="l">
              <a:lnSpc>
                <a:spcPts val="12669"/>
              </a:lnSpc>
            </a:pPr>
            <a:r>
              <a:rPr lang="en-US" sz="69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絕對值得您放下手邊工作來聆聽。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08201" y="6366711"/>
            <a:ext cx="12389847" cy="256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>
                <a:solidFill>
                  <a:srgbClr val="FF914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破壞氣氛的提醒:</a:t>
            </a:r>
          </a:p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FF914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每一年要有6小時特教研習時數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75220" y="374824"/>
            <a:ext cx="3086100" cy="308610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ADA3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115121" y="1538133"/>
            <a:ext cx="14806193" cy="307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84"/>
              </a:lnSpc>
            </a:pPr>
            <a:r>
              <a:rPr lang="en-US" sz="5845">
                <a:solidFill>
                  <a:srgbClr val="F95C47"/>
                </a:solidFill>
                <a:latin typeface="More Sugar"/>
                <a:ea typeface="More Sugar"/>
                <a:cs typeface="More Sugar"/>
                <a:sym typeface="More Sugar"/>
              </a:rPr>
              <a:t>自閉症是因腦部功能異常而引致的發展障礙，症狀通常在三歲前出現，常伴隨智障、癲癇、過度活躍、退縮、鬧情緒等問題。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15121" y="5489005"/>
            <a:ext cx="14975186" cy="30954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4AAD"/>
                </a:solidFill>
                <a:latin typeface="More Sugar"/>
                <a:ea typeface="More Sugar"/>
                <a:cs typeface="More Sugar"/>
                <a:sym typeface="More Sugar"/>
              </a:rPr>
              <a:t>新和國小113學年度特教確認生33人，</a:t>
            </a:r>
          </a:p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004AAD"/>
                </a:solidFill>
                <a:latin typeface="More Sugar"/>
                <a:ea typeface="More Sugar"/>
                <a:cs typeface="More Sugar"/>
                <a:sym typeface="More Sugar"/>
              </a:rPr>
              <a:t>自閉症11人(3位在特教班，8位在普通班+資源班)</a:t>
            </a:r>
          </a:p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4AAD"/>
                </a:solidFill>
                <a:latin typeface="More Sugar"/>
                <a:ea typeface="More Sugar"/>
                <a:cs typeface="More Sugar"/>
                <a:sym typeface="More Sugar"/>
              </a:rPr>
              <a:t>老師非常有機會和自閉症學童有緣在一起。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32239" y="2403106"/>
            <a:ext cx="1371095" cy="137109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807B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92917" y="5869652"/>
            <a:ext cx="1085867" cy="108586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494565" y="1154888"/>
            <a:ext cx="7666633" cy="10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4AAD"/>
                </a:solidFill>
                <a:latin typeface="More Sugar"/>
                <a:ea typeface="More Sugar"/>
                <a:cs typeface="More Sugar"/>
                <a:sym typeface="More Sugar"/>
              </a:rPr>
              <a:t>蔡傑爸-輕微語障(口給)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94565" y="2507646"/>
            <a:ext cx="15298871" cy="10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F95C47"/>
                </a:solidFill>
                <a:latin typeface="More Sugar"/>
                <a:ea typeface="More Sugar"/>
                <a:cs typeface="More Sugar"/>
                <a:sym typeface="More Sugar"/>
              </a:rPr>
              <a:t>蔡傑-傑出、資優生        重度語障+重度自閉症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02334" y="3859927"/>
            <a:ext cx="16002001" cy="10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以下文句摘自蔡傑爸的書「一路上，有我陪你」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12483" y="5745827"/>
            <a:ext cx="14981702" cy="10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奇怪的反應不是一種個性，而是一種症狀p29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12483" y="7269844"/>
            <a:ext cx="13803643" cy="10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完全沒有彈性、觸覺敏感(洗澡像酷刑)p31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692917" y="7393669"/>
            <a:ext cx="1085867" cy="1085867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5767" y="485767"/>
            <a:ext cx="1085867" cy="108586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904875"/>
            <a:ext cx="15809248" cy="8505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記得有一次，我教他說話，他開始哭鬧，不說就是不說，我心裡也拗了，心想: 「好，沒關係，我就是不休息，看你能哭多久?」那天家裡只有我們，沒有阿公阿嬤或媽媽會來搭救安撫，結果，這小子竟然從早上九點開始，一直狠狠哭到下午一點，整整四個小時不中斷。而且，哭鬧的「品質」並不因時間流逝而遞減，從頭到尾都是撕心裂肺式的嚎啕大哭。p46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23637" y="1752163"/>
            <a:ext cx="15135663" cy="7506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39"/>
              </a:lnSpc>
              <a:spcBef>
                <a:spcPct val="0"/>
              </a:spcBef>
            </a:pPr>
            <a:r>
              <a:rPr lang="en-US" sz="709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我原以為經過三年「洗禮」，我早就對蔡傑的哭鬧麻痺了，但是，這一次，我還是投降了，他哭到我的心都碎了。如果我沒有投降，我想他真的會用他剩下的生命繼續哭到地老天荒。p46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28700" y="1895038"/>
            <a:ext cx="1085867" cy="1085867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97528" y="1403518"/>
            <a:ext cx="15261772" cy="317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那時他三歲多，有了這一次寶貴的經驗，我不再刻意逼迫他一定要說話了，這樣，只是兩敗俱傷而已。p46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112164" y="4859395"/>
            <a:ext cx="15147136" cy="4238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夜深人靜時，我仔細檢討，過程痛苦的教學，怎麼可能會有良好的回饋呢?這個道理，對一般小孩尚且如此，更何況是狀況特殊的蔡傑。p47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911661" y="1527343"/>
            <a:ext cx="1085867" cy="108586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8700" y="4983220"/>
            <a:ext cx="1085867" cy="108586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5734" y="752880"/>
            <a:ext cx="1085867" cy="108586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131888" y="1438697"/>
            <a:ext cx="15549596" cy="7053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384"/>
              </a:lnSpc>
            </a:pPr>
            <a:r>
              <a:rPr lang="en-US" sz="5960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後來，我改變教學策略，改用「快樂學習法」。我帶他去學運動、去玩耍，設法用遊戲來提高他「說話的動機」，每次教他說話一定要有「快樂的成分」在，再搭配前述那些教學法，才慢慢見到一些成效。47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88515" y="1328494"/>
            <a:ext cx="13820826" cy="525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蔡傑第一次說出有意義的話，是在他三歲八個月的時候。p47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327587" y="1782955"/>
            <a:ext cx="1085867" cy="1085867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5C4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413453" y="7225677"/>
            <a:ext cx="13820826" cy="1417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620"/>
              </a:lnSpc>
              <a:spcBef>
                <a:spcPct val="0"/>
              </a:spcBef>
            </a:pPr>
            <a:r>
              <a:rPr lang="en-US" sz="8300">
                <a:solidFill>
                  <a:srgbClr val="FF3131"/>
                </a:solidFill>
                <a:latin typeface="More Sugar"/>
                <a:ea typeface="More Sugar"/>
                <a:cs typeface="More Sugar"/>
                <a:sym typeface="More Sugar"/>
              </a:rPr>
              <a:t>大家猜猜看，蔡傑說了什麼?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916867" y="1028700"/>
            <a:ext cx="3463564" cy="3290386"/>
          </a:xfrm>
          <a:custGeom>
            <a:avLst/>
            <a:gdLst/>
            <a:ahLst/>
            <a:cxnLst/>
            <a:rect r="r" b="b" t="t" l="l"/>
            <a:pathLst>
              <a:path h="3290386" w="3463564">
                <a:moveTo>
                  <a:pt x="0" y="0"/>
                </a:moveTo>
                <a:lnTo>
                  <a:pt x="3463564" y="0"/>
                </a:lnTo>
                <a:lnTo>
                  <a:pt x="3463564" y="3290386"/>
                </a:lnTo>
                <a:lnTo>
                  <a:pt x="0" y="3290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83452" y="1242459"/>
            <a:ext cx="6170557" cy="3076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7"/>
              </a:lnSpc>
              <a:spcBef>
                <a:spcPct val="0"/>
              </a:spcBef>
            </a:pPr>
            <a:r>
              <a:rPr lang="en-US" sz="17997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汽車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176948" y="4709425"/>
            <a:ext cx="11934104" cy="3479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蔡傑想拿玩具汽車</a:t>
            </a:r>
          </a:p>
          <a:p>
            <a:pPr algn="l">
              <a:lnSpc>
                <a:spcPts val="13999"/>
              </a:lnSpc>
              <a:spcBef>
                <a:spcPct val="0"/>
              </a:spcBef>
            </a:pPr>
            <a:r>
              <a:rPr lang="en-US" sz="9999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蔡傑爸故意放在高處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DAGihbl2s6Q</dc:identifier>
  <dcterms:modified xsi:type="dcterms:W3CDTF">2011-08-01T06:04:30Z</dcterms:modified>
  <cp:revision>1</cp:revision>
  <dc:title>用生命影響生命的教育</dc:title>
</cp:coreProperties>
</file>