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 id="2147483688" r:id="rId4"/>
  </p:sldMasterIdLst>
  <p:notesMasterIdLst>
    <p:notesMasterId r:id="rId12"/>
  </p:notesMasterIdLst>
  <p:handoutMasterIdLst>
    <p:handoutMasterId r:id="rId13"/>
  </p:handoutMasterIdLst>
  <p:sldIdLst>
    <p:sldId id="343" r:id="rId5"/>
    <p:sldId id="451" r:id="rId6"/>
    <p:sldId id="431" r:id="rId7"/>
    <p:sldId id="453" r:id="rId8"/>
    <p:sldId id="454" r:id="rId9"/>
    <p:sldId id="452" r:id="rId10"/>
    <p:sldId id="396"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varScale="1">
        <p:scale>
          <a:sx n="104" d="100"/>
          <a:sy n="104" d="100"/>
        </p:scale>
        <p:origin x="177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slideMaster" Target="slideMasters/slideMaster2.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63B676D-38DB-408E-8948-B453CB245245}" type="datetimeFigureOut">
              <a:rPr lang="zh-TW" altLang="en-US" smtClean="0"/>
              <a:pPr/>
              <a:t>2025/10/29</a:t>
            </a:fld>
            <a:endParaRPr lang="zh-TW" altLang="en-US"/>
          </a:p>
        </p:txBody>
      </p:sp>
      <p:sp>
        <p:nvSpPr>
          <p:cNvPr id="4" name="頁尾版面配置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E8F3E1D0-224B-4B77-BA18-A19E624B44C4}" type="slidenum">
              <a:rPr lang="zh-TW" altLang="en-US" smtClean="0"/>
              <a:pPr/>
              <a:t>‹#›</a:t>
            </a:fld>
            <a:endParaRPr lang="zh-TW" altLang="en-US"/>
          </a:p>
        </p:txBody>
      </p:sp>
    </p:spTree>
    <p:extLst>
      <p:ext uri="{BB962C8B-B14F-4D97-AF65-F5344CB8AC3E}">
        <p14:creationId xmlns:p14="http://schemas.microsoft.com/office/powerpoint/2010/main" val="38440110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60F3E1A-F44A-4BDC-BFDE-3CE901F7CC0B}" type="datetimeFigureOut">
              <a:rPr lang="en-US" smtClean="0"/>
              <a:pPr/>
              <a:t>10/29/2025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8BE1359-2DA2-4102-8E5F-3C314329F386}" type="slidenum">
              <a:rPr lang="en-US" smtClean="0"/>
              <a:pPr/>
              <a:t>‹#›</a:t>
            </a:fld>
            <a:endParaRPr lang="en-US"/>
          </a:p>
        </p:txBody>
      </p:sp>
    </p:spTree>
    <p:extLst>
      <p:ext uri="{BB962C8B-B14F-4D97-AF65-F5344CB8AC3E}">
        <p14:creationId xmlns:p14="http://schemas.microsoft.com/office/powerpoint/2010/main" val="418494174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45384D6E-B624-42C0-8DCA-7839E015C49F}" type="slidenum">
              <a:rPr lang="en-US" altLang="zh-TW" smtClean="0">
                <a:ea typeface="新細明體" charset="-120"/>
              </a:rPr>
              <a:pPr/>
              <a:t>1</a:t>
            </a:fld>
            <a:endParaRPr lang="en-US" altLang="zh-TW">
              <a:ea typeface="新細明體" charset="-120"/>
            </a:endParaRPr>
          </a:p>
        </p:txBody>
      </p:sp>
      <p:sp>
        <p:nvSpPr>
          <p:cNvPr id="65539" name="Rectangle 1026"/>
          <p:cNvSpPr>
            <a:spLocks noGrp="1" noRot="1" noChangeAspect="1" noChangeArrowheads="1" noTextEdit="1"/>
          </p:cNvSpPr>
          <p:nvPr>
            <p:ph type="sldImg"/>
          </p:nvPr>
        </p:nvSpPr>
        <p:spPr>
          <a:ln/>
        </p:spPr>
      </p:sp>
      <p:sp>
        <p:nvSpPr>
          <p:cNvPr id="65540" name="Rectangle 1027"/>
          <p:cNvSpPr>
            <a:spLocks noGrp="1" noChangeArrowheads="1"/>
          </p:cNvSpPr>
          <p:nvPr>
            <p:ph type="body" idx="1"/>
          </p:nvPr>
        </p:nvSpPr>
        <p:spPr>
          <a:noFill/>
          <a:ln/>
        </p:spPr>
        <p:txBody>
          <a:bodyPr/>
          <a:lstStyle/>
          <a:p>
            <a:pPr eaLnBrk="1" hangingPunct="1"/>
            <a:endParaRPr lang="en-US" altLang="zh-TW" dirty="0">
              <a:ea typeface="新細明體" charset="-12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zh-TW" altLang="en-US"/>
              <a:t>按一下以編輯母片副標題樣式</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zh-TW" altLang="en-US"/>
              <a:t>按一下以編輯母片標題樣式</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zh-TW" altLang="en-US"/>
              <a:t>按一下以編輯母片標題樣式</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zh-TW" altLang="en-US"/>
              <a:t>按一下以編輯母片文字樣式</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zh-TW" altLang="en-US"/>
              <a:t>按一下以編輯母片副標題樣式</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98870035"/>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zh-TW" altLang="en-US"/>
              <a:t>按一下以編輯母片標題樣式</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931258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DABB9B27-4D02-2940-AED5-BC8F2B3B1507}"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47056716"/>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89445833"/>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10/29/2025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41212931"/>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10/29/2025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7509137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zh-TW" altLang="en-US"/>
              <a:t>按一下以編輯母片標題樣式</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zh-TW" altLang="en-US"/>
              <a:t>按一下以編輯母片副標題樣式</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10/29/2025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94180418"/>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zh-TW" altLang="en-US"/>
              <a:t>按一下以編輯母片標題樣式</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C1EB8CB6-48D8-4E47-B0D3-B56230F429D0}"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2821135"/>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4EF716D3-DCE8-CC45-8106-AE5DFCD073F9}"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88842145"/>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944F351F-53B1-3B4C-8CD4-15B0457E8E3F}"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01384296"/>
      </p:ext>
    </p:extLst>
  </p:cSld>
  <p:clrMapOvr>
    <a:masterClrMapping/>
  </p:clrMapOvr>
  <p:hf sldNum="0"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TW" altLang="en-US"/>
              <a:t>按一下以編輯母片標題樣式</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BAB1E8F6-4F69-E448-82E4-3FF8C30628E4}"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52200741"/>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zh-TW" altLang="en-US"/>
              <a:t>按一下以編輯母片標題樣式</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編輯母片文字樣式</a:t>
            </a:r>
          </a:p>
        </p:txBody>
      </p:sp>
      <p:sp>
        <p:nvSpPr>
          <p:cNvPr id="5" name="Date Placeholder 4"/>
          <p:cNvSpPr>
            <a:spLocks noGrp="1"/>
          </p:cNvSpPr>
          <p:nvPr>
            <p:ph type="dt" sz="half" idx="10"/>
          </p:nvPr>
        </p:nvSpPr>
        <p:spPr/>
        <p:txBody>
          <a:bodyPr/>
          <a:lstStyle/>
          <a:p>
            <a:fld id="{F790BAD4-EC93-8B4C-97AE-9AB5F3271B19}"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40337542"/>
      </p:ext>
    </p:extLst>
  </p:cSld>
  <p:clrMapOvr>
    <a:masterClrMapping/>
  </p:clrMapOvr>
  <p:hf sldNum="0"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zh-TW" altLang="en-US"/>
              <a:t>按一下以編輯母片標題樣式</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編輯母片文字樣式</a:t>
            </a:r>
          </a:p>
        </p:txBody>
      </p:sp>
      <p:sp>
        <p:nvSpPr>
          <p:cNvPr id="5" name="Date Placeholder 4"/>
          <p:cNvSpPr>
            <a:spLocks noGrp="1"/>
          </p:cNvSpPr>
          <p:nvPr>
            <p:ph type="dt" sz="half" idx="10"/>
          </p:nvPr>
        </p:nvSpPr>
        <p:spPr/>
        <p:txBody>
          <a:bodyPr/>
          <a:lstStyle/>
          <a:p>
            <a:fld id="{E6C9050E-E079-6441-81E7-806D30677343}"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61515441"/>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zh-TW" altLang="en-US"/>
              <a:t>按一下以編輯母片標題樣式</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TW" altLang="en-US"/>
              <a:t>編輯母片文字樣式</a:t>
            </a:r>
          </a:p>
        </p:txBody>
      </p:sp>
      <p:sp>
        <p:nvSpPr>
          <p:cNvPr id="5" name="Date Placeholder 4"/>
          <p:cNvSpPr>
            <a:spLocks noGrp="1"/>
          </p:cNvSpPr>
          <p:nvPr>
            <p:ph type="dt" sz="half" idx="10"/>
          </p:nvPr>
        </p:nvSpPr>
        <p:spPr/>
        <p:txBody>
          <a:bodyPr/>
          <a:lstStyle/>
          <a:p>
            <a:fld id="{99B230AF-FFB7-DE42-B481-AAC2589869DA}" type="datetimeFigureOut">
              <a:rPr lang="en-US" dirty="0"/>
              <a:t>10/29/2025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4579630"/>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ncho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63525426"/>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10/29/2025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1875480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5.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gi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6.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3.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cstate="print"/>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pic>
        <p:nvPicPr>
          <p:cNvPr id="5" name="圖片 4" descr="局徽+字(背景透明)2.gif"/>
          <p:cNvPicPr>
            <a:picLocks noChangeAspect="1"/>
          </p:cNvPicPr>
          <p:nvPr/>
        </p:nvPicPr>
        <p:blipFill>
          <a:blip r:embed="rId16" cstate="print"/>
          <a:stretch>
            <a:fillRect/>
          </a:stretch>
        </p:blipFill>
        <p:spPr>
          <a:xfrm>
            <a:off x="6739561" y="6237312"/>
            <a:ext cx="2398234" cy="591231"/>
          </a:xfrm>
          <a:prstGeom prst="rect">
            <a:avLst/>
          </a:prstGeom>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hf sldNum="0" hdr="0" ftr="0" dt="0"/>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10/29/2025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8200545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Lst>
  <p:transition>
    <p:fade/>
  </p:transition>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8" Type="http://schemas.openxmlformats.org/officeDocument/2006/relationships/hyperlink" Target="&#26222;&#36890;&#29677;&#25945;&#24107;&#23526;&#26045;&#35036;&#25937;&#25945;&#23416;&#25110;&#23416;&#32722;&#36628;&#23566;&#35370;&#35527;&#22823;&#32177;.doc" TargetMode="External"/><Relationship Id="rId3" Type="http://schemas.openxmlformats.org/officeDocument/2006/relationships/hyperlink" Target="&#33274;&#21271;&#24066;&#36523;&#24515;&#38556;&#31001;&#23416;&#29983;&#37969;&#23450;&#21450;&#23433;&#32622;&#35498;&#26126;&#21934;(&#22283;&#23567;&#22312;&#26657;&#23416;&#29983;).docx" TargetMode="External"/><Relationship Id="rId7" Type="http://schemas.openxmlformats.org/officeDocument/2006/relationships/hyperlink" Target="&#36969;&#25033;&#27424;&#20339;&#23416;&#29983;&#36628;&#23566;&#32000;&#37636;&#25688;&#35201;&#34920;.docx" TargetMode="External"/><Relationship Id="rId2" Type="http://schemas.openxmlformats.org/officeDocument/2006/relationships/hyperlink" Target="4-&#36523;&#24515;&#38556;&#31001;&#21450;&#36039;&#36070;&#20778;&#30064;&#23416;&#29983;&#37969;&#23450;&#36774;&#27861;13-17.docx" TargetMode="External"/><Relationship Id="rId1" Type="http://schemas.openxmlformats.org/officeDocument/2006/relationships/slideLayout" Target="../slideLayouts/slideLayout15.xml"/><Relationship Id="rId6" Type="http://schemas.openxmlformats.org/officeDocument/2006/relationships/hyperlink" Target="&#29305;&#27530;&#38656;&#27714;&#23416;&#29983;&#36681;&#20171;&#34920;C125.doc" TargetMode="External"/><Relationship Id="rId11" Type="http://schemas.openxmlformats.org/officeDocument/2006/relationships/hyperlink" Target="8-&#26657;&#22290;&#22296;&#38538;&#21512;&#20316;&#36628;&#23566;&#36969;&#25033;&#27424;&#20339;&#23416;&#29983;&#27169;&#24335;&#22294;27.doc" TargetMode="External"/><Relationship Id="rId5" Type="http://schemas.openxmlformats.org/officeDocument/2006/relationships/hyperlink" Target="&#29305;&#27530;&#38656;&#27714;&#23416;&#29983;&#36681;&#20171;&#36039;&#63934;&#34920;-100R.docx" TargetMode="External"/><Relationship Id="rId10" Type="http://schemas.openxmlformats.org/officeDocument/2006/relationships/hyperlink" Target="7-&#36681;&#20171;&#29305;&#25945;&#37969;&#23450;&#21069;&#20171;&#20837;&#36628;&#23566;&#27969;&#31243;&#38920;&#30693;25-26.doc" TargetMode="External"/><Relationship Id="rId4" Type="http://schemas.openxmlformats.org/officeDocument/2006/relationships/hyperlink" Target="&#37969;&#23450;&#21450;&#23433;&#32622;&#30003;&#35531;&#34920;&#26280;&#23478;&#38263;&#21516;&#24847;&#26360;.docx" TargetMode="External"/><Relationship Id="rId9" Type="http://schemas.openxmlformats.org/officeDocument/2006/relationships/hyperlink" Target="&#36969;&#25033;&#27424;&#20339;&#23416;&#29983;&#36628;&#23566;&#31574;&#30053;&#21450;&#36628;&#23566;&#25104;&#25928;&#35413;&#20272;&#35352;&#37636;&#34920;.doc"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29305;&#27530;&#38656;&#27714;&#23416;&#29983;&#36681;&#20171;&#34920;C125.doc" TargetMode="Externa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hyperlink" Target="&#23566;&#24107;&#29992;-111-2&#22312;&#26657;&#29983;&#37969;&#23450;&#21450;&#23433;&#32622;&#32371;&#20132;&#36039;&#26009;&#27298;&#26680;&#34920;.docx" TargetMode="External"/><Relationship Id="rId2" Type="http://schemas.openxmlformats.org/officeDocument/2006/relationships/hyperlink" Target="&#23478;&#38263;&#29992;-111-2&#22312;&#26657;&#29983;&#37969;&#23450;&#21450;&#23433;&#32622;&#32371;&#20132;&#36039;&#26009;&#27298;&#26680;&#34920;%20.docx" TargetMode="Externa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2000" b="-2000"/>
          </a:stretch>
        </a:blipFill>
        <a:effectLst/>
      </p:bgPr>
    </p:bg>
    <p:spTree>
      <p:nvGrpSpPr>
        <p:cNvPr id="1" name=""/>
        <p:cNvGrpSpPr/>
        <p:nvPr/>
      </p:nvGrpSpPr>
      <p:grpSpPr>
        <a:xfrm>
          <a:off x="0" y="0"/>
          <a:ext cx="0" cy="0"/>
          <a:chOff x="0" y="0"/>
          <a:chExt cx="0" cy="0"/>
        </a:xfrm>
      </p:grpSpPr>
      <p:sp>
        <p:nvSpPr>
          <p:cNvPr id="204804" name="Rectangle 4"/>
          <p:cNvSpPr>
            <a:spLocks noGrp="1" noChangeArrowheads="1"/>
          </p:cNvSpPr>
          <p:nvPr>
            <p:ph type="ctrTitle"/>
          </p:nvPr>
        </p:nvSpPr>
        <p:spPr>
          <a:xfrm>
            <a:off x="1475656" y="4077072"/>
            <a:ext cx="7452320" cy="1834629"/>
          </a:xfrm>
        </p:spPr>
        <p:txBody>
          <a:bodyPr/>
          <a:lstStyle/>
          <a:p>
            <a:pPr>
              <a:defRPr/>
            </a:pPr>
            <a:r>
              <a:rPr lang="zh-TW" altLang="en-US" sz="3600" dirty="0">
                <a:latin typeface="標楷體" pitchFamily="65" charset="-120"/>
                <a:ea typeface="標楷體" pitchFamily="65" charset="-120"/>
              </a:rPr>
              <a:t>臺北市新</a:t>
            </a:r>
            <a:r>
              <a:rPr lang="zh-TW" altLang="en-US" sz="3600">
                <a:latin typeface="標楷體" pitchFamily="65" charset="-120"/>
                <a:ea typeface="標楷體" pitchFamily="65" charset="-120"/>
              </a:rPr>
              <a:t>和國小</a:t>
            </a:r>
            <a:r>
              <a:rPr lang="en-US" altLang="zh-TW" sz="3600">
                <a:latin typeface="標楷體" pitchFamily="65" charset="-120"/>
                <a:ea typeface="標楷體" pitchFamily="65" charset="-120"/>
              </a:rPr>
              <a:t>114</a:t>
            </a:r>
            <a:r>
              <a:rPr lang="zh-TW" altLang="en-US" sz="3600">
                <a:latin typeface="標楷體" pitchFamily="65" charset="-120"/>
                <a:ea typeface="標楷體" pitchFamily="65" charset="-120"/>
              </a:rPr>
              <a:t>學年</a:t>
            </a:r>
            <a:r>
              <a:rPr lang="zh-TW" altLang="en-US" sz="3600" dirty="0">
                <a:latin typeface="標楷體" pitchFamily="65" charset="-120"/>
                <a:ea typeface="標楷體" pitchFamily="65" charset="-120"/>
              </a:rPr>
              <a:t>度</a:t>
            </a:r>
            <a:br>
              <a:rPr lang="en-US" altLang="zh-TW" sz="3600" dirty="0">
                <a:latin typeface="標楷體" pitchFamily="65" charset="-120"/>
                <a:ea typeface="標楷體" pitchFamily="65" charset="-120"/>
              </a:rPr>
            </a:br>
            <a:r>
              <a:rPr lang="zh-TW" altLang="en-US" sz="3600" dirty="0">
                <a:latin typeface="標楷體" pitchFamily="65" charset="-120"/>
                <a:ea typeface="標楷體" pitchFamily="65" charset="-120"/>
              </a:rPr>
              <a:t>適應欠佳學生提報</a:t>
            </a:r>
            <a:r>
              <a:rPr lang="zh-TW" altLang="en-US" sz="3600">
                <a:latin typeface="標楷體" pitchFamily="65" charset="-120"/>
                <a:ea typeface="標楷體" pitchFamily="65" charset="-120"/>
              </a:rPr>
              <a:t>特教鑑定</a:t>
            </a:r>
            <a:r>
              <a:rPr lang="zh-TW" altLang="en-US" sz="3600" dirty="0">
                <a:latin typeface="標楷體" pitchFamily="65" charset="-120"/>
                <a:ea typeface="標楷體" pitchFamily="65" charset="-120"/>
              </a:rPr>
              <a:t>說明</a:t>
            </a:r>
            <a:endParaRPr lang="zh-TW" altLang="en-US" sz="3600" dirty="0">
              <a:ea typeface="標楷體" pitchFamily="65" charset="-120"/>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843808" y="620688"/>
            <a:ext cx="3456384" cy="724942"/>
          </a:xfrm>
        </p:spPr>
        <p:txBody>
          <a:bodyPr>
            <a:noAutofit/>
          </a:bodyPr>
          <a:lstStyle/>
          <a:p>
            <a:pPr algn="ctr" eaLnBrk="1" hangingPunct="1"/>
            <a:r>
              <a:rPr lang="zh-TW" altLang="en-US" sz="4800" dirty="0">
                <a:latin typeface="標楷體" pitchFamily="65" charset="-120"/>
                <a:ea typeface="標楷體" pitchFamily="65" charset="-120"/>
              </a:rPr>
              <a:t>申請資格</a:t>
            </a:r>
            <a:endParaRPr lang="en-US" altLang="zh-TW" sz="4800" dirty="0">
              <a:latin typeface="標楷體" pitchFamily="65" charset="-120"/>
              <a:ea typeface="標楷體" pitchFamily="65" charset="-120"/>
            </a:endParaRPr>
          </a:p>
        </p:txBody>
      </p:sp>
      <p:sp>
        <p:nvSpPr>
          <p:cNvPr id="4099" name="Rectangle 3"/>
          <p:cNvSpPr>
            <a:spLocks noGrp="1" noChangeArrowheads="1"/>
          </p:cNvSpPr>
          <p:nvPr>
            <p:ph idx="1"/>
          </p:nvPr>
        </p:nvSpPr>
        <p:spPr>
          <a:xfrm>
            <a:off x="1331640" y="1650821"/>
            <a:ext cx="6851104" cy="4082435"/>
          </a:xfrm>
        </p:spPr>
        <p:txBody>
          <a:bodyPr/>
          <a:lstStyle/>
          <a:p>
            <a:r>
              <a:rPr lang="zh-TW" altLang="en-US" sz="4800" dirty="0">
                <a:latin typeface="標楷體" pitchFamily="65" charset="-120"/>
                <a:ea typeface="標楷體" pitchFamily="65" charset="-120"/>
              </a:rPr>
              <a:t>具</a:t>
            </a:r>
            <a:r>
              <a:rPr lang="zh-TW" altLang="zh-TW" sz="4800" dirty="0">
                <a:latin typeface="標楷體" pitchFamily="65" charset="-120"/>
                <a:ea typeface="標楷體" pitchFamily="65" charset="-120"/>
              </a:rPr>
              <a:t>本市國小</a:t>
            </a:r>
            <a:r>
              <a:rPr lang="zh-TW" altLang="en-US" sz="4800" dirty="0">
                <a:latin typeface="標楷體" pitchFamily="65" charset="-120"/>
                <a:ea typeface="標楷體" pitchFamily="65" charset="-120"/>
              </a:rPr>
              <a:t>學籍</a:t>
            </a:r>
            <a:r>
              <a:rPr lang="zh-TW" altLang="zh-TW" sz="4800" dirty="0">
                <a:latin typeface="標楷體" pitchFamily="65" charset="-120"/>
                <a:ea typeface="標楷體" pitchFamily="65" charset="-120"/>
              </a:rPr>
              <a:t>學生有學業、社會、人際或生活適應嚴重困難，經長期輔導後仍須特殊教育及相關服務措施協助者。</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403648" y="433375"/>
            <a:ext cx="6995120" cy="724942"/>
          </a:xfrm>
        </p:spPr>
        <p:txBody>
          <a:bodyPr>
            <a:noAutofit/>
          </a:bodyPr>
          <a:lstStyle/>
          <a:p>
            <a:pPr algn="ctr" eaLnBrk="1" hangingPunct="1"/>
            <a:r>
              <a:rPr lang="zh-TW" altLang="en-US" sz="4400" dirty="0">
                <a:latin typeface="標楷體" pitchFamily="65" charset="-120"/>
                <a:ea typeface="標楷體" pitchFamily="65" charset="-120"/>
              </a:rPr>
              <a:t>轉介時相關資料</a:t>
            </a:r>
            <a:endParaRPr lang="en-US" altLang="zh-TW" sz="4400" dirty="0">
              <a:latin typeface="標楷體" pitchFamily="65" charset="-120"/>
              <a:ea typeface="標楷體" pitchFamily="65" charset="-120"/>
            </a:endParaRPr>
          </a:p>
        </p:txBody>
      </p:sp>
      <p:sp>
        <p:nvSpPr>
          <p:cNvPr id="4099" name="Rectangle 3"/>
          <p:cNvSpPr>
            <a:spLocks noGrp="1" noChangeArrowheads="1"/>
          </p:cNvSpPr>
          <p:nvPr>
            <p:ph idx="1"/>
          </p:nvPr>
        </p:nvSpPr>
        <p:spPr>
          <a:xfrm>
            <a:off x="1835696" y="1628800"/>
            <a:ext cx="6851104" cy="4497363"/>
          </a:xfrm>
        </p:spPr>
        <p:txBody>
          <a:bodyPr/>
          <a:lstStyle/>
          <a:p>
            <a:pPr>
              <a:buNone/>
            </a:pPr>
            <a:endParaRPr lang="en-US" altLang="zh-TW" dirty="0">
              <a:latin typeface="標楷體" pitchFamily="65" charset="-120"/>
              <a:ea typeface="標楷體" pitchFamily="65" charset="-120"/>
              <a:hlinkClick r:id="rId2" action="ppaction://hlinkfile"/>
            </a:endParaRPr>
          </a:p>
          <a:p>
            <a:pPr>
              <a:buNone/>
            </a:pPr>
            <a:endParaRPr lang="en-US" altLang="zh-TW" dirty="0">
              <a:latin typeface="標楷體" pitchFamily="65" charset="-120"/>
              <a:ea typeface="標楷體" pitchFamily="65" charset="-120"/>
              <a:hlinkClick r:id="rId2" action="ppaction://hlinkfile"/>
            </a:endParaRPr>
          </a:p>
        </p:txBody>
      </p:sp>
      <p:sp>
        <p:nvSpPr>
          <p:cNvPr id="4" name="Rectangle 5"/>
          <p:cNvSpPr txBox="1">
            <a:spLocks noChangeArrowheads="1"/>
          </p:cNvSpPr>
          <p:nvPr/>
        </p:nvSpPr>
        <p:spPr>
          <a:xfrm>
            <a:off x="1043608" y="1232756"/>
            <a:ext cx="7488832" cy="4392488"/>
          </a:xfrm>
          <a:prstGeom prst="rect">
            <a:avLst/>
          </a:prstGeom>
        </p:spPr>
        <p:txBody>
          <a:bodyPr/>
          <a:lstStyle/>
          <a:p>
            <a:pPr marL="342900" lvl="0" indent="-342900">
              <a:spcBef>
                <a:spcPct val="20000"/>
              </a:spcBef>
              <a:buFont typeface="Arial" pitchFamily="34" charset="0"/>
              <a:buChar char="•"/>
              <a:defRPr/>
            </a:pPr>
            <a:r>
              <a:rPr lang="zh-TW" altLang="en-US" sz="3200" dirty="0">
                <a:latin typeface="標楷體" pitchFamily="65" charset="-120"/>
                <a:ea typeface="標楷體" pitchFamily="65" charset="-120"/>
              </a:rPr>
              <a:t>臺北市身心障礙學生鑑定及安置說明單</a:t>
            </a:r>
            <a:r>
              <a:rPr lang="en-US" altLang="zh-TW" sz="3200" dirty="0">
                <a:latin typeface="標楷體" pitchFamily="65" charset="-120"/>
                <a:ea typeface="標楷體" pitchFamily="65" charset="-120"/>
              </a:rPr>
              <a:t>(</a:t>
            </a:r>
            <a:r>
              <a:rPr lang="zh-TW" altLang="en-US" sz="3200" dirty="0">
                <a:latin typeface="標楷體" pitchFamily="65" charset="-120"/>
                <a:ea typeface="標楷體" pitchFamily="65" charset="-120"/>
              </a:rPr>
              <a:t>在校學生</a:t>
            </a:r>
            <a:r>
              <a:rPr lang="en-US" altLang="zh-TW" sz="3200" dirty="0">
                <a:latin typeface="標楷體" pitchFamily="65" charset="-120"/>
                <a:ea typeface="標楷體" pitchFamily="65" charset="-120"/>
              </a:rPr>
              <a:t>)</a:t>
            </a:r>
            <a:r>
              <a:rPr lang="en-US" altLang="zh-TW" sz="2400" dirty="0">
                <a:latin typeface="標楷體" pitchFamily="65" charset="-120"/>
                <a:ea typeface="標楷體" pitchFamily="65" charset="-120"/>
              </a:rPr>
              <a:t>(</a:t>
            </a:r>
            <a:r>
              <a:rPr lang="zh-TW" altLang="en-US" sz="2400" dirty="0">
                <a:latin typeface="標楷體" pitchFamily="65" charset="-120"/>
                <a:ea typeface="標楷體" pitchFamily="65" charset="-120"/>
                <a:hlinkClick r:id="rId3" action="ppaction://hlinkfile"/>
              </a:rPr>
              <a:t>說明單</a:t>
            </a:r>
            <a:r>
              <a:rPr lang="en-US" altLang="zh-TW" sz="2400" dirty="0">
                <a:latin typeface="標楷體" pitchFamily="65" charset="-120"/>
                <a:ea typeface="標楷體" pitchFamily="65" charset="-120"/>
              </a:rPr>
              <a:t>)</a:t>
            </a:r>
            <a:endParaRPr lang="en-US" altLang="zh-TW" sz="2400" dirty="0">
              <a:ea typeface="標楷體" pitchFamily="65" charset="-120"/>
            </a:endParaRPr>
          </a:p>
          <a:p>
            <a:pPr marL="342900" lvl="0" indent="-342900">
              <a:spcBef>
                <a:spcPct val="20000"/>
              </a:spcBef>
              <a:buFont typeface="Arial" pitchFamily="34" charset="0"/>
              <a:buChar char="•"/>
              <a:defRPr/>
            </a:pPr>
            <a:r>
              <a:rPr lang="zh-TW" altLang="en-US" sz="3200" dirty="0">
                <a:ea typeface="標楷體" pitchFamily="65" charset="-120"/>
              </a:rPr>
              <a:t>鑑定及安置申請表暨家長同意書</a:t>
            </a:r>
            <a:r>
              <a:rPr lang="en-US" altLang="zh-TW" sz="2400" dirty="0">
                <a:ea typeface="標楷體" pitchFamily="65" charset="-120"/>
              </a:rPr>
              <a:t>(</a:t>
            </a:r>
            <a:r>
              <a:rPr lang="zh-TW" altLang="en-US" sz="2400" dirty="0">
                <a:ea typeface="標楷體" pitchFamily="65" charset="-120"/>
                <a:hlinkClick r:id="rId4" action="ppaction://hlinkfile"/>
              </a:rPr>
              <a:t>同意書</a:t>
            </a:r>
            <a:r>
              <a:rPr lang="en-US" altLang="zh-TW" sz="2400" dirty="0">
                <a:ea typeface="標楷體" pitchFamily="65" charset="-120"/>
              </a:rPr>
              <a:t>)</a:t>
            </a:r>
          </a:p>
          <a:p>
            <a:pPr marL="342900" lvl="0" indent="-342900">
              <a:spcBef>
                <a:spcPct val="20000"/>
              </a:spcBef>
              <a:buFont typeface="Arial" pitchFamily="34" charset="0"/>
              <a:buChar char="•"/>
              <a:defRPr/>
            </a:pPr>
            <a:r>
              <a:rPr lang="zh-TW" altLang="en-US" sz="3200" dirty="0">
                <a:ea typeface="標楷體" pitchFamily="65" charset="-120"/>
              </a:rPr>
              <a:t>特殊需求學生轉介資料表</a:t>
            </a:r>
            <a:r>
              <a:rPr lang="en-US" altLang="zh-TW" sz="3200">
                <a:ea typeface="標楷體" pitchFamily="65" charset="-120"/>
              </a:rPr>
              <a:t>(</a:t>
            </a:r>
            <a:r>
              <a:rPr lang="en-US" altLang="zh-TW" sz="3200">
                <a:ea typeface="標楷體" pitchFamily="65" charset="-120"/>
                <a:hlinkClick r:id="rId5" action="ppaction://hlinkfile"/>
              </a:rPr>
              <a:t>100R</a:t>
            </a:r>
            <a:r>
              <a:rPr lang="zh-TW" altLang="en-US" sz="3200">
                <a:ea typeface="標楷體" pitchFamily="65" charset="-120"/>
              </a:rPr>
              <a:t>或</a:t>
            </a:r>
            <a:r>
              <a:rPr lang="en-US" altLang="zh-TW" sz="3200">
                <a:ea typeface="標楷體" pitchFamily="65" charset="-120"/>
                <a:hlinkClick r:id="rId6" action="ppaction://hlinkfile"/>
              </a:rPr>
              <a:t>C125</a:t>
            </a:r>
            <a:r>
              <a:rPr lang="en-US" altLang="zh-TW" sz="3200">
                <a:ea typeface="標楷體" pitchFamily="65" charset="-120"/>
              </a:rPr>
              <a:t>)</a:t>
            </a:r>
            <a:endParaRPr lang="en-US" altLang="zh-TW" sz="32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zh-TW" altLang="en-US" sz="3200" dirty="0">
                <a:ea typeface="標楷體" pitchFamily="65" charset="-120"/>
              </a:rPr>
              <a:t>適應欠佳學生</a:t>
            </a:r>
            <a:r>
              <a:rPr lang="zh-TW" altLang="en-US" sz="3200" dirty="0">
                <a:ea typeface="標楷體" pitchFamily="65" charset="-120"/>
                <a:hlinkClick r:id="rId7" action="ppaction://hlinkfile"/>
              </a:rPr>
              <a:t>輔導紀錄摘要表</a:t>
            </a:r>
            <a:endParaRPr lang="en-US" altLang="zh-TW" sz="32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tabLst/>
              <a:defRPr/>
            </a:pPr>
            <a:endParaRPr lang="en-US" altLang="zh-TW" sz="32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tabLst/>
              <a:defRPr/>
            </a:pPr>
            <a:r>
              <a:rPr lang="en-US" altLang="zh-TW" dirty="0">
                <a:ea typeface="標楷體" pitchFamily="65" charset="-120"/>
              </a:rPr>
              <a:t>(</a:t>
            </a:r>
            <a:r>
              <a:rPr lang="zh-TW" altLang="en-US" dirty="0">
                <a:ea typeface="標楷體" pitchFamily="65" charset="-120"/>
              </a:rPr>
              <a:t>以下參考</a:t>
            </a:r>
            <a:r>
              <a:rPr lang="en-US" altLang="zh-TW" dirty="0">
                <a:ea typeface="標楷體" pitchFamily="65" charset="-120"/>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zh-TW" altLang="en-US" sz="2600" dirty="0">
                <a:ea typeface="標楷體" pitchFamily="65" charset="-120"/>
              </a:rPr>
              <a:t>普通班教師實施補救教學或學習輔導</a:t>
            </a:r>
            <a:r>
              <a:rPr lang="zh-TW" altLang="en-US" sz="2600" dirty="0">
                <a:ea typeface="標楷體" pitchFamily="65" charset="-120"/>
                <a:hlinkClick r:id="rId8" action="ppaction://hlinkfile"/>
              </a:rPr>
              <a:t>訪談大綱</a:t>
            </a:r>
            <a:endParaRPr lang="en-US" altLang="zh-TW" sz="2600" dirty="0">
              <a:ea typeface="標楷體" pitchFamily="65" charset="-12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zh-TW" altLang="en-US" sz="2600" dirty="0">
                <a:ea typeface="標楷體" pitchFamily="65" charset="-120"/>
              </a:rPr>
              <a:t>適應欠佳學生輔導策略及輔導</a:t>
            </a:r>
            <a:r>
              <a:rPr lang="zh-TW" altLang="en-US" sz="2600" dirty="0">
                <a:ea typeface="標楷體" pitchFamily="65" charset="-120"/>
                <a:hlinkClick r:id="rId9" action="ppaction://hlinkfile"/>
              </a:rPr>
              <a:t>成效評估</a:t>
            </a:r>
            <a:r>
              <a:rPr lang="zh-TW" altLang="en-US" sz="2600" dirty="0">
                <a:ea typeface="標楷體" pitchFamily="65" charset="-120"/>
              </a:rPr>
              <a:t>紀錄表</a:t>
            </a:r>
            <a:endParaRPr lang="en-US" altLang="zh-TW" sz="2600" dirty="0">
              <a:ea typeface="標楷體" pitchFamily="65" charset="-120"/>
              <a:hlinkClick r:id="rId10" action="ppaction://hlinkfile"/>
            </a:endParaRPr>
          </a:p>
          <a:p>
            <a:pPr marL="342900" marR="0" lvl="0" indent="12700" algn="l" defTabSz="914400" rtl="0" eaLnBrk="1" fontAlgn="auto" latinLnBrk="0" hangingPunct="1">
              <a:lnSpc>
                <a:spcPct val="100000"/>
              </a:lnSpc>
              <a:spcBef>
                <a:spcPct val="20000"/>
              </a:spcBef>
              <a:spcAft>
                <a:spcPts val="0"/>
              </a:spcAft>
              <a:buClrTx/>
              <a:buSzTx/>
              <a:buFont typeface="Arial" pitchFamily="34" charset="0"/>
              <a:buNone/>
              <a:tabLst/>
              <a:defRPr/>
            </a:pPr>
            <a:endParaRPr lang="en-US" altLang="zh-TW" sz="3200" dirty="0">
              <a:ea typeface="標楷體" pitchFamily="65" charset="-120"/>
              <a:hlinkClick r:id="rId11" action="ppaction://hlinkfile"/>
            </a:endParaRPr>
          </a:p>
          <a:p>
            <a:pPr marL="342900" marR="0" lvl="0" indent="12700" algn="l" defTabSz="914400" rtl="0" eaLnBrk="1" fontAlgn="auto" latinLnBrk="0" hangingPunct="1">
              <a:lnSpc>
                <a:spcPct val="100000"/>
              </a:lnSpc>
              <a:spcBef>
                <a:spcPct val="20000"/>
              </a:spcBef>
              <a:spcAft>
                <a:spcPts val="0"/>
              </a:spcAft>
              <a:buClrTx/>
              <a:buSzTx/>
              <a:buFont typeface="Arial" pitchFamily="34" charset="0"/>
              <a:buNone/>
              <a:tabLst/>
              <a:defRPr/>
            </a:pPr>
            <a:endParaRPr lang="en-US" altLang="zh-TW" sz="2000" dirty="0">
              <a:ea typeface="標楷體" pitchFamily="65" charset="-120"/>
            </a:endParaRPr>
          </a:p>
          <a:p>
            <a:pPr marL="342900" marR="0" lvl="0" indent="127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zh-TW" sz="2000" b="0" i="0" u="none" strike="noStrike" kern="1200" cap="none" spc="0" normalizeH="0" baseline="0" noProof="0" dirty="0">
              <a:ln>
                <a:noFill/>
              </a:ln>
              <a:solidFill>
                <a:schemeClr val="tx1"/>
              </a:solidFill>
              <a:effectLst/>
              <a:uLnTx/>
              <a:uFillTx/>
              <a:latin typeface="+mn-lt"/>
              <a:ea typeface="標楷體" pitchFamily="65" charset="-120"/>
              <a:cs typeface="+mn-cs"/>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2BDF38-30C9-4B56-850F-93671861AF32}"/>
              </a:ext>
            </a:extLst>
          </p:cNvPr>
          <p:cNvSpPr>
            <a:spLocks noGrp="1"/>
          </p:cNvSpPr>
          <p:nvPr>
            <p:ph type="title"/>
          </p:nvPr>
        </p:nvSpPr>
        <p:spPr>
          <a:xfrm>
            <a:off x="2848980" y="512676"/>
            <a:ext cx="3600400" cy="648072"/>
          </a:xfrm>
        </p:spPr>
        <p:txBody>
          <a:bodyPr>
            <a:normAutofit fontScale="90000"/>
          </a:bodyPr>
          <a:lstStyle/>
          <a:p>
            <a:r>
              <a:rPr lang="zh-TW" altLang="en-US" sz="4000">
                <a:latin typeface="標楷體" pitchFamily="65" charset="-120"/>
                <a:ea typeface="標楷體" pitchFamily="65" charset="-120"/>
              </a:rPr>
              <a:t>申請檢附資料</a:t>
            </a:r>
            <a:endParaRPr lang="zh-TW" altLang="en-US" sz="4000"/>
          </a:p>
        </p:txBody>
      </p:sp>
      <p:sp>
        <p:nvSpPr>
          <p:cNvPr id="3" name="內容版面配置區 2">
            <a:extLst>
              <a:ext uri="{FF2B5EF4-FFF2-40B4-BE49-F238E27FC236}">
                <a16:creationId xmlns:a16="http://schemas.microsoft.com/office/drawing/2014/main" id="{9ACA52EB-8058-4B11-A872-06FE6596F102}"/>
              </a:ext>
            </a:extLst>
          </p:cNvPr>
          <p:cNvSpPr>
            <a:spLocks noGrp="1"/>
          </p:cNvSpPr>
          <p:nvPr>
            <p:ph idx="1"/>
          </p:nvPr>
        </p:nvSpPr>
        <p:spPr>
          <a:xfrm>
            <a:off x="683568" y="1268760"/>
            <a:ext cx="7931224" cy="5076564"/>
          </a:xfrm>
        </p:spPr>
        <p:txBody>
          <a:bodyPr>
            <a:normAutofit fontScale="92500" lnSpcReduction="10000"/>
          </a:bodyPr>
          <a:lstStyle/>
          <a:p>
            <a:pPr marL="447675" indent="-447675">
              <a:buNone/>
            </a:pP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一</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臺北市</a:t>
            </a:r>
            <a:r>
              <a:rPr lang="en-US" altLang="zh-TW" sz="1800">
                <a:latin typeface="標楷體" pitchFamily="65" charset="-120"/>
                <a:ea typeface="標楷體" pitchFamily="65" charset="-120"/>
              </a:rPr>
              <a:t>113</a:t>
            </a:r>
            <a:r>
              <a:rPr lang="zh-TW" altLang="zh-TW" sz="1800">
                <a:latin typeface="標楷體" pitchFamily="65" charset="-120"/>
                <a:ea typeface="標楷體" pitchFamily="65" charset="-120"/>
              </a:rPr>
              <a:t>學年度國民小學身心障礙在校學生鑑定及安置</a:t>
            </a:r>
            <a:r>
              <a:rPr lang="zh-TW" altLang="zh-TW" sz="1800">
                <a:solidFill>
                  <a:srgbClr val="FF0000"/>
                </a:solidFill>
                <a:latin typeface="標楷體" pitchFamily="65" charset="-120"/>
                <a:ea typeface="標楷體" pitchFamily="65" charset="-120"/>
              </a:rPr>
              <a:t>申請表暨家長同意書</a:t>
            </a:r>
            <a:r>
              <a:rPr lang="zh-TW" altLang="zh-TW" sz="1800">
                <a:latin typeface="標楷體" pitchFamily="65" charset="-120"/>
                <a:ea typeface="標楷體" pitchFamily="65" charset="-120"/>
              </a:rPr>
              <a:t>。</a:t>
            </a:r>
          </a:p>
          <a:p>
            <a:pPr marL="447675" indent="-447675">
              <a:buNone/>
            </a:pP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二</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級任導師</a:t>
            </a:r>
            <a:r>
              <a:rPr lang="zh-TW" altLang="zh-TW" sz="1800">
                <a:solidFill>
                  <a:srgbClr val="FF0000"/>
                </a:solidFill>
                <a:latin typeface="標楷體" pitchFamily="65" charset="-120"/>
                <a:ea typeface="標楷體" pitchFamily="65" charset="-120"/>
              </a:rPr>
              <a:t>轉介資料</a:t>
            </a:r>
            <a:r>
              <a:rPr lang="zh-TW" altLang="zh-TW" sz="1800">
                <a:latin typeface="標楷體" pitchFamily="65" charset="-120"/>
                <a:ea typeface="標楷體" pitchFamily="65" charset="-120"/>
              </a:rPr>
              <a:t>（特殊需求學生轉介表</a:t>
            </a:r>
            <a:r>
              <a:rPr lang="en-US" altLang="zh-TW" sz="1800">
                <a:latin typeface="標楷體" pitchFamily="65" charset="-120"/>
                <a:ea typeface="標楷體" pitchFamily="65" charset="-120"/>
              </a:rPr>
              <a:t>-100R</a:t>
            </a:r>
            <a:r>
              <a:rPr lang="zh-TW" altLang="en-US" sz="1800">
                <a:latin typeface="標楷體" pitchFamily="65" charset="-120"/>
                <a:ea typeface="標楷體" pitchFamily="65" charset="-120"/>
              </a:rPr>
              <a:t>或</a:t>
            </a:r>
            <a:r>
              <a:rPr lang="en-US" altLang="zh-TW" sz="1800">
                <a:latin typeface="標楷體" pitchFamily="65" charset="-120"/>
                <a:ea typeface="標楷體" pitchFamily="65" charset="-120"/>
              </a:rPr>
              <a:t>C125</a:t>
            </a:r>
            <a:r>
              <a:rPr lang="en-US" altLang="zh-TW" sz="1800">
                <a:ea typeface="標楷體" pitchFamily="65" charset="-120"/>
                <a:hlinkClick r:id="rId2" action="ppaction://hlinkfile"/>
              </a:rPr>
              <a:t> </a:t>
            </a:r>
            <a:r>
              <a:rPr lang="zh-TW" altLang="zh-TW" sz="1800">
                <a:latin typeface="標楷體" pitchFamily="65" charset="-120"/>
                <a:ea typeface="標楷體" pitchFamily="65" charset="-120"/>
              </a:rPr>
              <a:t>）。</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三</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六個月內區域級以上醫院開立之</a:t>
            </a:r>
            <a:r>
              <a:rPr lang="zh-TW" altLang="zh-TW" sz="1800">
                <a:solidFill>
                  <a:srgbClr val="FF0000"/>
                </a:solidFill>
                <a:latin typeface="標楷體" pitchFamily="65" charset="-120"/>
                <a:ea typeface="標楷體" pitchFamily="65" charset="-120"/>
              </a:rPr>
              <a:t>診斷證明</a:t>
            </a:r>
            <a:r>
              <a:rPr lang="zh-TW" altLang="zh-TW" sz="1800">
                <a:latin typeface="標楷體" pitchFamily="65" charset="-120"/>
                <a:ea typeface="標楷體" pitchFamily="65" charset="-120"/>
              </a:rPr>
              <a:t>（如無則免附）。</a:t>
            </a:r>
            <a:endParaRPr lang="en-US" altLang="zh-TW" sz="1800">
              <a:latin typeface="標楷體" pitchFamily="65" charset="-120"/>
              <a:ea typeface="標楷體" pitchFamily="65" charset="-120"/>
            </a:endParaRP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四</a:t>
            </a:r>
            <a:r>
              <a:rPr lang="en-US" altLang="zh-TW" sz="1800">
                <a:latin typeface="標楷體" pitchFamily="65" charset="-120"/>
                <a:ea typeface="標楷體" pitchFamily="65" charset="-120"/>
              </a:rPr>
              <a:t>)113</a:t>
            </a:r>
            <a:r>
              <a:rPr lang="zh-TW" altLang="en-US" sz="1800">
                <a:latin typeface="標楷體" pitchFamily="65" charset="-120"/>
                <a:ea typeface="標楷體" pitchFamily="65" charset="-120"/>
              </a:rPr>
              <a:t>學年度起新增自閉症、情障學生可以檢附台灣兒童青少年精神醫學會醫師之診斷證明，不一定要是區域級醫院的診斷證明</a:t>
            </a:r>
            <a:r>
              <a:rPr lang="zh-TW" altLang="zh-TW" sz="1800">
                <a:latin typeface="標楷體" pitchFamily="65" charset="-120"/>
                <a:ea typeface="標楷體" pitchFamily="65" charset="-120"/>
              </a:rPr>
              <a:t>（如無則免附</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五</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有效期限內之</a:t>
            </a:r>
            <a:r>
              <a:rPr lang="zh-TW" altLang="zh-TW" sz="1800">
                <a:solidFill>
                  <a:srgbClr val="FF0000"/>
                </a:solidFill>
                <a:latin typeface="標楷體" pitchFamily="65" charset="-120"/>
                <a:ea typeface="標楷體" pitchFamily="65" charset="-120"/>
              </a:rPr>
              <a:t>身心障礙證明</a:t>
            </a:r>
            <a:r>
              <a:rPr lang="zh-TW" altLang="zh-TW" sz="1800">
                <a:latin typeface="標楷體" pitchFamily="65" charset="-120"/>
                <a:ea typeface="標楷體" pitchFamily="65" charset="-120"/>
              </a:rPr>
              <a:t>（如無則免附）。</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六</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學生</a:t>
            </a:r>
            <a:r>
              <a:rPr lang="zh-TW" altLang="zh-TW" sz="1800">
                <a:solidFill>
                  <a:srgbClr val="FF0000"/>
                </a:solidFill>
                <a:latin typeface="標楷體" pitchFamily="65" charset="-120"/>
                <a:ea typeface="標楷體" pitchFamily="65" charset="-120"/>
              </a:rPr>
              <a:t>轉介前介入輔導及成效評估資料</a:t>
            </a:r>
            <a:r>
              <a:rPr lang="zh-TW" altLang="zh-TW" sz="1800">
                <a:latin typeface="標楷體" pitchFamily="65" charset="-120"/>
                <a:ea typeface="標楷體" pitchFamily="65" charset="-120"/>
              </a:rPr>
              <a:t>。</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補救教學課程中相關輔導紀錄或專、兼任輔導老師相關輔導紀錄</a:t>
            </a:r>
            <a:r>
              <a:rPr lang="en-US" altLang="zh-TW" sz="1800">
                <a:latin typeface="標楷體" pitchFamily="65" charset="-120"/>
                <a:ea typeface="標楷體" pitchFamily="65" charset="-120"/>
              </a:rPr>
              <a:t>)</a:t>
            </a:r>
            <a:r>
              <a:rPr lang="zh-TW" altLang="zh-TW" sz="1800">
                <a:latin typeface="標楷體" pitchFamily="65" charset="-120"/>
                <a:ea typeface="標楷體" pitchFamily="65" charset="-120"/>
              </a:rPr>
              <a:t>。</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七</a:t>
            </a:r>
            <a:r>
              <a:rPr lang="en-US" altLang="zh-TW" sz="1800">
                <a:latin typeface="標楷體" pitchFamily="65" charset="-120"/>
                <a:ea typeface="標楷體" pitchFamily="65" charset="-120"/>
              </a:rPr>
              <a:t>)</a:t>
            </a:r>
            <a:r>
              <a:rPr lang="zh-TW" altLang="zh-TW" sz="1800">
                <a:solidFill>
                  <a:srgbClr val="FF0000"/>
                </a:solidFill>
                <a:latin typeface="標楷體" pitchFamily="65" charset="-120"/>
                <a:ea typeface="標楷體" pitchFamily="65" charset="-120"/>
              </a:rPr>
              <a:t>聽障</a:t>
            </a:r>
            <a:r>
              <a:rPr lang="zh-TW" altLang="zh-TW" sz="1800">
                <a:latin typeface="標楷體" pitchFamily="65" charset="-120"/>
                <a:ea typeface="標楷體" pitchFamily="65" charset="-120"/>
              </a:rPr>
              <a:t>學生另須檢附六個月內</a:t>
            </a:r>
            <a:r>
              <a:rPr lang="zh-TW" altLang="en-US" sz="1800">
                <a:latin typeface="標楷體" pitchFamily="65" charset="-120"/>
                <a:ea typeface="標楷體" pitchFamily="65" charset="-120"/>
              </a:rPr>
              <a:t>區域級以上</a:t>
            </a:r>
            <a:r>
              <a:rPr lang="zh-TW" altLang="zh-TW" sz="1800">
                <a:latin typeface="標楷體" pitchFamily="65" charset="-120"/>
                <a:ea typeface="標楷體" pitchFamily="65" charset="-120"/>
              </a:rPr>
              <a:t>醫院評估聽力圖或聽資中心聽能評估報告。</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八</a:t>
            </a:r>
            <a:r>
              <a:rPr lang="en-US" altLang="zh-TW" sz="1800">
                <a:latin typeface="標楷體" pitchFamily="65" charset="-120"/>
                <a:ea typeface="標楷體" pitchFamily="65" charset="-120"/>
              </a:rPr>
              <a:t>)</a:t>
            </a:r>
            <a:r>
              <a:rPr lang="zh-TW" altLang="zh-TW" sz="1800">
                <a:solidFill>
                  <a:srgbClr val="FF0000"/>
                </a:solidFill>
                <a:latin typeface="標楷體" pitchFamily="65" charset="-120"/>
                <a:ea typeface="標楷體" pitchFamily="65" charset="-120"/>
              </a:rPr>
              <a:t>視障</a:t>
            </a:r>
            <a:r>
              <a:rPr lang="zh-TW" altLang="zh-TW" sz="1800">
                <a:latin typeface="標楷體" pitchFamily="65" charset="-120"/>
                <a:ea typeface="標楷體" pitchFamily="65" charset="-120"/>
              </a:rPr>
              <a:t>學生另須檢附六個月內</a:t>
            </a:r>
            <a:r>
              <a:rPr lang="zh-TW" altLang="en-US" sz="1800">
                <a:latin typeface="標楷體" pitchFamily="65" charset="-120"/>
                <a:ea typeface="標楷體" pitchFamily="65" charset="-120"/>
              </a:rPr>
              <a:t>區域級以上</a:t>
            </a:r>
            <a:r>
              <a:rPr lang="zh-TW" altLang="zh-TW" sz="1800">
                <a:latin typeface="標楷體" pitchFamily="65" charset="-120"/>
                <a:ea typeface="標楷體" pitchFamily="65" charset="-120"/>
              </a:rPr>
              <a:t>醫院視力診斷證明或視資中心視功能評估報告。</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九</a:t>
            </a:r>
            <a:r>
              <a:rPr lang="en-US" altLang="zh-TW" sz="1800">
                <a:latin typeface="標楷體" pitchFamily="65" charset="-120"/>
                <a:ea typeface="標楷體" pitchFamily="65" charset="-120"/>
              </a:rPr>
              <a:t>)</a:t>
            </a:r>
            <a:r>
              <a:rPr lang="zh-TW" altLang="zh-TW" sz="1800">
                <a:solidFill>
                  <a:srgbClr val="FF0000"/>
                </a:solidFill>
                <a:latin typeface="標楷體" pitchFamily="65" charset="-120"/>
                <a:ea typeface="標楷體" pitchFamily="65" charset="-120"/>
              </a:rPr>
              <a:t>身體病弱</a:t>
            </a:r>
            <a:r>
              <a:rPr lang="zh-TW" altLang="zh-TW" sz="1800">
                <a:latin typeface="標楷體" pitchFamily="65" charset="-120"/>
                <a:ea typeface="標楷體" pitchFamily="65" charset="-120"/>
              </a:rPr>
              <a:t>學生另須檢附出缺席證明及可佐證其身體病弱，需長期療養且影響學習活動之診斷證明。</a:t>
            </a:r>
          </a:p>
          <a:p>
            <a:pPr marL="447675" indent="-447675">
              <a:buNone/>
            </a:pPr>
            <a:r>
              <a:rPr lang="en-US" altLang="zh-TW" sz="1800">
                <a:latin typeface="標楷體" pitchFamily="65" charset="-120"/>
                <a:ea typeface="標楷體" pitchFamily="65" charset="-120"/>
              </a:rPr>
              <a:t>(</a:t>
            </a:r>
            <a:r>
              <a:rPr lang="zh-TW" altLang="en-US" sz="1800">
                <a:latin typeface="標楷體" pitchFamily="65" charset="-120"/>
                <a:ea typeface="標楷體" pitchFamily="65" charset="-120"/>
              </a:rPr>
              <a:t>十</a:t>
            </a:r>
            <a:r>
              <a:rPr lang="en-US" altLang="zh-TW" sz="1800">
                <a:latin typeface="標楷體" pitchFamily="65" charset="-120"/>
                <a:ea typeface="標楷體" pitchFamily="65" charset="-120"/>
              </a:rPr>
              <a:t>)</a:t>
            </a:r>
            <a:r>
              <a:rPr lang="zh-TW" altLang="zh-TW" sz="1800">
                <a:solidFill>
                  <a:srgbClr val="FF0000"/>
                </a:solidFill>
                <a:latin typeface="標楷體" panose="03000509000000000000" pitchFamily="65" charset="-120"/>
                <a:ea typeface="標楷體" panose="03000509000000000000" pitchFamily="65" charset="-120"/>
              </a:rPr>
              <a:t>自閉症</a:t>
            </a:r>
            <a:r>
              <a:rPr lang="zh-TW" altLang="zh-TW" sz="1800">
                <a:latin typeface="標楷體" panose="03000509000000000000" pitchFamily="65" charset="-120"/>
                <a:ea typeface="標楷體" panose="03000509000000000000" pitchFamily="65" charset="-120"/>
              </a:rPr>
              <a:t>學生須出具相關診斷證明並檢附自閉症兒童行為檢核表或高功能自閉症</a:t>
            </a:r>
            <a:r>
              <a:rPr lang="en-US" altLang="zh-TW" sz="1800">
                <a:latin typeface="標楷體" panose="03000509000000000000" pitchFamily="65" charset="-120"/>
                <a:ea typeface="標楷體" panose="03000509000000000000" pitchFamily="65" charset="-120"/>
              </a:rPr>
              <a:t>/</a:t>
            </a:r>
            <a:r>
              <a:rPr lang="zh-TW" altLang="zh-TW" sz="1800">
                <a:latin typeface="標楷體" panose="03000509000000000000" pitchFamily="65" charset="-120"/>
                <a:ea typeface="標楷體" panose="03000509000000000000" pitchFamily="65" charset="-120"/>
              </a:rPr>
              <a:t>亞斯柏格症兒童行為檢核表</a:t>
            </a:r>
            <a:r>
              <a:rPr lang="en-US" altLang="zh-TW" sz="1800">
                <a:latin typeface="標楷體" panose="03000509000000000000" pitchFamily="65" charset="-120"/>
                <a:ea typeface="標楷體" panose="03000509000000000000" pitchFamily="65" charset="-120"/>
              </a:rPr>
              <a:t>(</a:t>
            </a:r>
            <a:r>
              <a:rPr lang="zh-TW" altLang="zh-TW" sz="1800">
                <a:latin typeface="標楷體" panose="03000509000000000000" pitchFamily="65" charset="-120"/>
                <a:ea typeface="標楷體" panose="03000509000000000000" pitchFamily="65" charset="-120"/>
              </a:rPr>
              <a:t>國小兒童用</a:t>
            </a:r>
            <a:r>
              <a:rPr lang="en-US" altLang="zh-TW" sz="1800">
                <a:latin typeface="標楷體" panose="03000509000000000000" pitchFamily="65" charset="-120"/>
                <a:ea typeface="標楷體" panose="03000509000000000000" pitchFamily="65" charset="-120"/>
              </a:rPr>
              <a:t>)</a:t>
            </a:r>
            <a:r>
              <a:rPr lang="zh-TW" altLang="zh-TW" sz="1800">
                <a:latin typeface="標楷體" pitchFamily="65" charset="-120"/>
                <a:ea typeface="標楷體" pitchFamily="65" charset="-120"/>
              </a:rPr>
              <a:t>。</a:t>
            </a:r>
          </a:p>
          <a:p>
            <a:endParaRPr lang="zh-TW" altLang="en-US"/>
          </a:p>
        </p:txBody>
      </p:sp>
    </p:spTree>
    <p:extLst>
      <p:ext uri="{BB962C8B-B14F-4D97-AF65-F5344CB8AC3E}">
        <p14:creationId xmlns:p14="http://schemas.microsoft.com/office/powerpoint/2010/main" val="1529936541"/>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1655D18-2CB8-4E44-B0DA-ED7278B1B06B}"/>
              </a:ext>
            </a:extLst>
          </p:cNvPr>
          <p:cNvSpPr>
            <a:spLocks noGrp="1"/>
          </p:cNvSpPr>
          <p:nvPr>
            <p:ph type="title"/>
          </p:nvPr>
        </p:nvSpPr>
        <p:spPr>
          <a:xfrm>
            <a:off x="1475656" y="620688"/>
            <a:ext cx="5112568" cy="792088"/>
          </a:xfrm>
        </p:spPr>
        <p:txBody>
          <a:bodyPr/>
          <a:lstStyle/>
          <a:p>
            <a:r>
              <a:rPr lang="zh-TW" altLang="en-US">
                <a:latin typeface="標楷體" panose="03000509000000000000" pitchFamily="65" charset="-120"/>
                <a:ea typeface="標楷體" panose="03000509000000000000" pitchFamily="65" charset="-120"/>
              </a:rPr>
              <a:t>看起來好複雜對不對</a:t>
            </a:r>
            <a:r>
              <a:rPr lang="en-US" altLang="zh-TW">
                <a:latin typeface="標楷體" panose="03000509000000000000" pitchFamily="65" charset="-120"/>
                <a:ea typeface="標楷體" panose="03000509000000000000" pitchFamily="65" charset="-120"/>
              </a:rPr>
              <a:t>?</a:t>
            </a:r>
            <a:endParaRPr lang="zh-TW" altLang="en-US">
              <a:latin typeface="標楷體" panose="03000509000000000000" pitchFamily="65" charset="-120"/>
              <a:ea typeface="標楷體" panose="03000509000000000000" pitchFamily="65" charset="-120"/>
            </a:endParaRPr>
          </a:p>
        </p:txBody>
      </p:sp>
      <p:sp>
        <p:nvSpPr>
          <p:cNvPr id="3" name="內容版面配置區 2">
            <a:extLst>
              <a:ext uri="{FF2B5EF4-FFF2-40B4-BE49-F238E27FC236}">
                <a16:creationId xmlns:a16="http://schemas.microsoft.com/office/drawing/2014/main" id="{55A751DC-1C97-4C19-9CB8-FB0BBBD81FD4}"/>
              </a:ext>
            </a:extLst>
          </p:cNvPr>
          <p:cNvSpPr>
            <a:spLocks noGrp="1"/>
          </p:cNvSpPr>
          <p:nvPr>
            <p:ph idx="1"/>
          </p:nvPr>
        </p:nvSpPr>
        <p:spPr>
          <a:xfrm>
            <a:off x="971600" y="1721847"/>
            <a:ext cx="7787208" cy="3147313"/>
          </a:xfrm>
        </p:spPr>
        <p:txBody>
          <a:bodyPr>
            <a:normAutofit/>
          </a:bodyPr>
          <a:lstStyle/>
          <a:p>
            <a:pPr>
              <a:spcBef>
                <a:spcPts val="1500"/>
              </a:spcBef>
            </a:pPr>
            <a:r>
              <a:rPr lang="zh-TW" altLang="en-US" sz="2800"/>
              <a:t>家長和導師可以透過繳交資料檢核表，快速了解應檢附之資料。</a:t>
            </a:r>
            <a:endParaRPr lang="en-US" altLang="zh-TW" sz="2800"/>
          </a:p>
          <a:p>
            <a:pPr>
              <a:spcBef>
                <a:spcPts val="1500"/>
              </a:spcBef>
            </a:pPr>
            <a:r>
              <a:rPr lang="zh-TW" altLang="en-US" sz="2800">
                <a:hlinkClick r:id="rId2" action="ppaction://hlinkfile"/>
              </a:rPr>
              <a:t>家長用</a:t>
            </a:r>
            <a:r>
              <a:rPr lang="en-US" altLang="zh-TW" sz="2800">
                <a:hlinkClick r:id="rId2" action="ppaction://hlinkfile"/>
              </a:rPr>
              <a:t>-114</a:t>
            </a:r>
            <a:r>
              <a:rPr lang="zh-TW" altLang="en-US" sz="2800">
                <a:hlinkClick r:id="rId2" action="ppaction://hlinkfile"/>
              </a:rPr>
              <a:t>在校生鑑定及安置繳交資料檢核表 </a:t>
            </a:r>
            <a:endParaRPr lang="en-US" altLang="zh-TW" sz="2800"/>
          </a:p>
          <a:p>
            <a:pPr>
              <a:spcBef>
                <a:spcPts val="1500"/>
              </a:spcBef>
            </a:pPr>
            <a:r>
              <a:rPr lang="zh-TW" altLang="en-US" sz="2800">
                <a:hlinkClick r:id="rId3" action="ppaction://hlinkfile"/>
              </a:rPr>
              <a:t>導師用</a:t>
            </a:r>
            <a:r>
              <a:rPr lang="en-US" altLang="zh-TW" sz="2800">
                <a:hlinkClick r:id="rId3" action="ppaction://hlinkfile"/>
              </a:rPr>
              <a:t>-114</a:t>
            </a:r>
            <a:r>
              <a:rPr lang="zh-TW" altLang="en-US" sz="2800">
                <a:hlinkClick r:id="rId3" action="ppaction://hlinkfile"/>
              </a:rPr>
              <a:t>在校生鑑定及安置繳交資料檢核表</a:t>
            </a:r>
            <a:endParaRPr lang="en-US" altLang="zh-TW" sz="2800"/>
          </a:p>
          <a:p>
            <a:pPr>
              <a:spcBef>
                <a:spcPts val="1500"/>
              </a:spcBef>
            </a:pPr>
            <a:r>
              <a:rPr lang="zh-TW" altLang="en-US" sz="2800"/>
              <a:t>鑑定結果預計於</a:t>
            </a:r>
            <a:r>
              <a:rPr lang="en-US" altLang="zh-TW" sz="2800"/>
              <a:t>114</a:t>
            </a:r>
            <a:r>
              <a:rPr lang="zh-TW" altLang="en-US" sz="2800"/>
              <a:t>年</a:t>
            </a:r>
            <a:r>
              <a:rPr lang="en-US" altLang="zh-TW" sz="2800"/>
              <a:t>12</a:t>
            </a:r>
            <a:r>
              <a:rPr lang="zh-TW" altLang="en-US" sz="2800"/>
              <a:t>月、</a:t>
            </a:r>
            <a:r>
              <a:rPr lang="en-US" altLang="zh-TW" sz="2800"/>
              <a:t>115</a:t>
            </a:r>
            <a:r>
              <a:rPr lang="zh-TW" altLang="en-US" sz="2800"/>
              <a:t>年</a:t>
            </a:r>
            <a:r>
              <a:rPr lang="en-US" altLang="zh-TW" sz="2800"/>
              <a:t>6</a:t>
            </a:r>
            <a:r>
              <a:rPr lang="zh-TW" altLang="en-US" sz="2800"/>
              <a:t>月通知。</a:t>
            </a:r>
          </a:p>
        </p:txBody>
      </p:sp>
    </p:spTree>
    <p:extLst>
      <p:ext uri="{BB962C8B-B14F-4D97-AF65-F5344CB8AC3E}">
        <p14:creationId xmlns:p14="http://schemas.microsoft.com/office/powerpoint/2010/main" val="307459885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691680" y="692696"/>
            <a:ext cx="6995120" cy="724942"/>
          </a:xfrm>
        </p:spPr>
        <p:txBody>
          <a:bodyPr/>
          <a:lstStyle/>
          <a:p>
            <a:pPr algn="ctr" eaLnBrk="1" hangingPunct="1"/>
            <a:r>
              <a:rPr lang="zh-TW" altLang="en-US" dirty="0">
                <a:latin typeface="標楷體" pitchFamily="65" charset="-120"/>
                <a:ea typeface="標楷體" pitchFamily="65" charset="-120"/>
              </a:rPr>
              <a:t>申請時間及地點</a:t>
            </a:r>
            <a:endParaRPr lang="en-US" altLang="zh-TW" dirty="0">
              <a:latin typeface="標楷體" pitchFamily="65" charset="-120"/>
              <a:ea typeface="標楷體" pitchFamily="65" charset="-120"/>
            </a:endParaRPr>
          </a:p>
        </p:txBody>
      </p:sp>
      <p:sp>
        <p:nvSpPr>
          <p:cNvPr id="4099" name="Rectangle 3"/>
          <p:cNvSpPr>
            <a:spLocks noGrp="1" noChangeArrowheads="1"/>
          </p:cNvSpPr>
          <p:nvPr>
            <p:ph idx="1"/>
          </p:nvPr>
        </p:nvSpPr>
        <p:spPr>
          <a:xfrm>
            <a:off x="1475656" y="1628800"/>
            <a:ext cx="7488832" cy="4497363"/>
          </a:xfrm>
        </p:spPr>
        <p:txBody>
          <a:bodyPr/>
          <a:lstStyle/>
          <a:p>
            <a:r>
              <a:rPr lang="zh-TW" altLang="en-US" sz="4000" dirty="0">
                <a:latin typeface="標楷體" pitchFamily="65" charset="-120"/>
                <a:ea typeface="標楷體" pitchFamily="65" charset="-120"/>
              </a:rPr>
              <a:t>申請地點：輔導室</a:t>
            </a:r>
            <a:endParaRPr lang="en-US" altLang="zh-TW" sz="4000" dirty="0">
              <a:latin typeface="標楷體" pitchFamily="65" charset="-120"/>
              <a:ea typeface="標楷體" pitchFamily="65" charset="-120"/>
            </a:endParaRPr>
          </a:p>
          <a:p>
            <a:r>
              <a:rPr lang="zh-TW" altLang="en-US" sz="4000" dirty="0">
                <a:latin typeface="標楷體" pitchFamily="65" charset="-120"/>
                <a:ea typeface="標楷體" pitchFamily="65" charset="-120"/>
              </a:rPr>
              <a:t>申請時間：</a:t>
            </a:r>
            <a:endParaRPr lang="en-US" altLang="zh-TW" sz="4000" dirty="0">
              <a:latin typeface="標楷體" pitchFamily="65" charset="-120"/>
              <a:ea typeface="標楷體" pitchFamily="65" charset="-120"/>
            </a:endParaRPr>
          </a:p>
          <a:p>
            <a:pPr lvl="1"/>
            <a:r>
              <a:rPr lang="zh-TW" altLang="zh-TW" sz="4000" dirty="0">
                <a:latin typeface="標楷體" pitchFamily="65" charset="-120"/>
                <a:ea typeface="標楷體" pitchFamily="65" charset="-120"/>
              </a:rPr>
              <a:t>第</a:t>
            </a:r>
            <a:r>
              <a:rPr lang="en-US" altLang="zh-TW" sz="4000" dirty="0">
                <a:latin typeface="標楷體" pitchFamily="65" charset="-120"/>
                <a:ea typeface="標楷體" pitchFamily="65" charset="-120"/>
              </a:rPr>
              <a:t>1</a:t>
            </a:r>
            <a:r>
              <a:rPr lang="zh-TW" altLang="zh-TW" sz="4000">
                <a:latin typeface="標楷體" pitchFamily="65" charset="-120"/>
                <a:ea typeface="標楷體" pitchFamily="65" charset="-120"/>
              </a:rPr>
              <a:t>學期於</a:t>
            </a:r>
            <a:r>
              <a:rPr lang="en-US" altLang="zh-TW" sz="4000">
                <a:latin typeface="標楷體" pitchFamily="65" charset="-120"/>
                <a:ea typeface="標楷體" pitchFamily="65" charset="-120"/>
              </a:rPr>
              <a:t>114</a:t>
            </a:r>
            <a:r>
              <a:rPr lang="zh-TW" altLang="zh-TW" sz="4000">
                <a:latin typeface="標楷體" pitchFamily="65" charset="-120"/>
                <a:ea typeface="標楷體" pitchFamily="65" charset="-120"/>
              </a:rPr>
              <a:t>年</a:t>
            </a:r>
            <a:r>
              <a:rPr lang="en-US" altLang="zh-TW" sz="4000" i="1" u="sng">
                <a:solidFill>
                  <a:srgbClr val="6600FF"/>
                </a:solidFill>
                <a:latin typeface="標楷體" pitchFamily="65" charset="-120"/>
                <a:ea typeface="標楷體" pitchFamily="65" charset="-120"/>
              </a:rPr>
              <a:t>10</a:t>
            </a:r>
            <a:r>
              <a:rPr lang="zh-TW" altLang="zh-TW" sz="4000" i="1" u="sng">
                <a:solidFill>
                  <a:srgbClr val="6600FF"/>
                </a:solidFill>
                <a:latin typeface="標楷體" pitchFamily="65" charset="-120"/>
                <a:ea typeface="標楷體" pitchFamily="65" charset="-120"/>
              </a:rPr>
              <a:t>月</a:t>
            </a:r>
            <a:r>
              <a:rPr lang="en-US" altLang="zh-TW" sz="4000" i="1" u="sng">
                <a:solidFill>
                  <a:srgbClr val="6600FF"/>
                </a:solidFill>
                <a:latin typeface="標楷體" pitchFamily="65" charset="-120"/>
                <a:ea typeface="標楷體" pitchFamily="65" charset="-120"/>
              </a:rPr>
              <a:t>9</a:t>
            </a:r>
            <a:r>
              <a:rPr lang="zh-TW" altLang="zh-TW" sz="4000" i="1" u="sng">
                <a:solidFill>
                  <a:srgbClr val="6600FF"/>
                </a:solidFill>
                <a:latin typeface="標楷體" pitchFamily="65" charset="-120"/>
                <a:ea typeface="標楷體" pitchFamily="65" charset="-120"/>
              </a:rPr>
              <a:t>日</a:t>
            </a:r>
            <a:r>
              <a:rPr lang="zh-TW" altLang="zh-TW" sz="4000">
                <a:latin typeface="標楷體" pitchFamily="65" charset="-120"/>
                <a:ea typeface="標楷體" pitchFamily="65" charset="-120"/>
              </a:rPr>
              <a:t>前</a:t>
            </a:r>
            <a:endParaRPr lang="en-US" altLang="zh-TW" sz="4000" dirty="0">
              <a:latin typeface="標楷體" pitchFamily="65" charset="-120"/>
              <a:ea typeface="標楷體" pitchFamily="65" charset="-120"/>
            </a:endParaRPr>
          </a:p>
          <a:p>
            <a:pPr lvl="1"/>
            <a:r>
              <a:rPr lang="zh-TW" altLang="zh-TW" sz="4000" dirty="0">
                <a:latin typeface="標楷體" pitchFamily="65" charset="-120"/>
                <a:ea typeface="標楷體" pitchFamily="65" charset="-120"/>
              </a:rPr>
              <a:t>第</a:t>
            </a:r>
            <a:r>
              <a:rPr lang="en-US" altLang="zh-TW" sz="4000" dirty="0">
                <a:latin typeface="標楷體" pitchFamily="65" charset="-120"/>
                <a:ea typeface="標楷體" pitchFamily="65" charset="-120"/>
              </a:rPr>
              <a:t>2</a:t>
            </a:r>
            <a:r>
              <a:rPr lang="zh-TW" altLang="zh-TW" sz="4000" dirty="0">
                <a:latin typeface="標楷體" pitchFamily="65" charset="-120"/>
                <a:ea typeface="標楷體" pitchFamily="65" charset="-120"/>
              </a:rPr>
              <a:t>學期</a:t>
            </a:r>
            <a:r>
              <a:rPr lang="zh-TW" altLang="zh-TW" sz="4000">
                <a:latin typeface="標楷體" pitchFamily="65" charset="-120"/>
                <a:ea typeface="標楷體" pitchFamily="65" charset="-120"/>
              </a:rPr>
              <a:t>於</a:t>
            </a:r>
            <a:r>
              <a:rPr lang="en-US" altLang="zh-TW" sz="4000">
                <a:latin typeface="標楷體" pitchFamily="65" charset="-120"/>
                <a:ea typeface="標楷體" pitchFamily="65" charset="-120"/>
              </a:rPr>
              <a:t>114</a:t>
            </a:r>
            <a:r>
              <a:rPr lang="zh-TW" altLang="zh-TW" sz="4000">
                <a:latin typeface="標楷體" pitchFamily="65" charset="-120"/>
                <a:ea typeface="標楷體" pitchFamily="65" charset="-120"/>
              </a:rPr>
              <a:t>年</a:t>
            </a:r>
            <a:r>
              <a:rPr lang="en-US" altLang="zh-TW" sz="4000" i="1" u="sng">
                <a:solidFill>
                  <a:srgbClr val="6600FF"/>
                </a:solidFill>
                <a:latin typeface="標楷體" pitchFamily="65" charset="-120"/>
                <a:ea typeface="標楷體" pitchFamily="65" charset="-120"/>
              </a:rPr>
              <a:t>12</a:t>
            </a:r>
            <a:r>
              <a:rPr lang="zh-TW" altLang="zh-TW" sz="4000" i="1" u="sng">
                <a:solidFill>
                  <a:srgbClr val="6600FF"/>
                </a:solidFill>
                <a:latin typeface="標楷體" pitchFamily="65" charset="-120"/>
                <a:ea typeface="標楷體" pitchFamily="65" charset="-120"/>
              </a:rPr>
              <a:t>月</a:t>
            </a:r>
            <a:r>
              <a:rPr lang="en-US" altLang="zh-TW" sz="4000" i="1" u="sng">
                <a:solidFill>
                  <a:srgbClr val="6600FF"/>
                </a:solidFill>
                <a:latin typeface="標楷體" pitchFamily="65" charset="-120"/>
                <a:ea typeface="標楷體" pitchFamily="65" charset="-120"/>
              </a:rPr>
              <a:t>26</a:t>
            </a:r>
            <a:r>
              <a:rPr lang="zh-TW" altLang="zh-TW" sz="4000" i="1" u="sng">
                <a:solidFill>
                  <a:srgbClr val="6600FF"/>
                </a:solidFill>
                <a:latin typeface="標楷體" pitchFamily="65" charset="-120"/>
                <a:ea typeface="標楷體" pitchFamily="65" charset="-120"/>
              </a:rPr>
              <a:t>日</a:t>
            </a:r>
            <a:r>
              <a:rPr lang="zh-TW" altLang="zh-TW" sz="4000">
                <a:latin typeface="標楷體" pitchFamily="65" charset="-120"/>
                <a:ea typeface="標楷體" pitchFamily="65" charset="-120"/>
              </a:rPr>
              <a:t>前</a:t>
            </a:r>
            <a:endParaRPr lang="zh-TW" altLang="zh-TW" sz="4000" dirty="0">
              <a:latin typeface="標楷體" pitchFamily="65" charset="-120"/>
              <a:ea typeface="標楷體" pitchFamily="65" charset="-120"/>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2339752" y="2132856"/>
            <a:ext cx="4896544" cy="1143000"/>
          </a:xfrm>
        </p:spPr>
        <p:txBody>
          <a:bodyPr>
            <a:normAutofit/>
          </a:bodyPr>
          <a:lstStyle/>
          <a:p>
            <a:r>
              <a:rPr lang="zh-TW" altLang="en-US" sz="6000" dirty="0">
                <a:solidFill>
                  <a:srgbClr val="7030A0"/>
                </a:solidFill>
                <a:latin typeface="微軟正黑體" pitchFamily="34" charset="-120"/>
                <a:ea typeface="微軟正黑體" pitchFamily="34" charset="-120"/>
              </a:rPr>
              <a:t>謝謝您的聆聽</a:t>
            </a:r>
            <a:endParaRPr lang="zh-TW" altLang="en-US" sz="6000" dirty="0">
              <a:solidFill>
                <a:srgbClr val="7030A0"/>
              </a:solidFill>
            </a:endParaRPr>
          </a:p>
        </p:txBody>
      </p:sp>
    </p:spTree>
  </p:cSld>
  <p:clrMapOvr>
    <a:masterClrMapping/>
  </p:clrMapOvr>
  <p:transition>
    <p:fade/>
  </p:transition>
</p:sld>
</file>

<file path=ppt/theme/theme1.xml><?xml version="1.0" encoding="utf-8"?>
<a:theme xmlns:a="http://schemas.openxmlformats.org/drawingml/2006/main" name="選案4 (2)">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絲縷">
  <a:themeElements>
    <a:clrScheme name="絲縷">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絲縷">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絲縷">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選案4 (2)</Template>
  <TotalTime>1512</TotalTime>
  <Words>534</Words>
  <Application>Microsoft Office PowerPoint</Application>
  <PresentationFormat>如螢幕大小 (4:3)</PresentationFormat>
  <Paragraphs>36</Paragraphs>
  <Slides>7</Slides>
  <Notes>1</Notes>
  <HiddenSlides>0</HiddenSlides>
  <MMClips>0</MMClips>
  <ScaleCrop>false</ScaleCrop>
  <HeadingPairs>
    <vt:vector size="6" baseType="variant">
      <vt:variant>
        <vt:lpstr>使用字型</vt:lpstr>
      </vt:variant>
      <vt:variant>
        <vt:i4>9</vt:i4>
      </vt:variant>
      <vt:variant>
        <vt:lpstr>佈景主題</vt:lpstr>
      </vt:variant>
      <vt:variant>
        <vt:i4>3</vt:i4>
      </vt:variant>
      <vt:variant>
        <vt:lpstr>投影片標題</vt:lpstr>
      </vt:variant>
      <vt:variant>
        <vt:i4>7</vt:i4>
      </vt:variant>
    </vt:vector>
  </HeadingPairs>
  <TitlesOfParts>
    <vt:vector size="19" baseType="lpstr">
      <vt:lpstr>微軟正黑體</vt:lpstr>
      <vt:lpstr>新細明體</vt:lpstr>
      <vt:lpstr>標楷體</vt:lpstr>
      <vt:lpstr>Arial</vt:lpstr>
      <vt:lpstr>Calibri</vt:lpstr>
      <vt:lpstr>Century Gothic</vt:lpstr>
      <vt:lpstr>Courier New</vt:lpstr>
      <vt:lpstr>Wingdings</vt:lpstr>
      <vt:lpstr>Wingdings 3</vt:lpstr>
      <vt:lpstr>選案4 (2)</vt:lpstr>
      <vt:lpstr>White with Courier font for code slides</vt:lpstr>
      <vt:lpstr>絲縷</vt:lpstr>
      <vt:lpstr>臺北市新和國小114學年度 適應欠佳學生提報特教鑑定說明</vt:lpstr>
      <vt:lpstr>申請資格</vt:lpstr>
      <vt:lpstr>轉介時相關資料</vt:lpstr>
      <vt:lpstr>申請檢附資料</vt:lpstr>
      <vt:lpstr>看起來好複雜對不對?</vt:lpstr>
      <vt:lpstr>申請時間及地點</vt:lpstr>
      <vt:lpstr>謝謝您的聆聽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林映舟</dc:creator>
  <cp:lastModifiedBy>黃為麟</cp:lastModifiedBy>
  <cp:revision>202</cp:revision>
  <cp:lastPrinted>2024-09-27T04:16:15Z</cp:lastPrinted>
  <dcterms:created xsi:type="dcterms:W3CDTF">2013-12-04T08:16:02Z</dcterms:created>
  <dcterms:modified xsi:type="dcterms:W3CDTF">2025-10-29T07:38:41Z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