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62" y="6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1062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172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784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309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6779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590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245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095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582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2/4/2026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50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023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9318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01554" y="2896986"/>
            <a:ext cx="8788892" cy="2553087"/>
          </a:xfrm>
        </p:spPr>
        <p:txBody>
          <a:bodyPr>
            <a:noAutofit/>
          </a:bodyPr>
          <a:lstStyle/>
          <a:p>
            <a:pPr algn="ctr"/>
            <a:r>
              <a:rPr lang="en-US" altLang="zh-TW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114</a:t>
            </a:r>
            <a:r>
              <a:rPr lang="zh-TW" altLang="en-US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學年度</a:t>
            </a:r>
            <a:br>
              <a:rPr lang="en-US" altLang="zh-TW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</a:br>
            <a:br>
              <a:rPr lang="en-US" altLang="zh-TW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</a:br>
            <a:r>
              <a:rPr lang="zh-TW" altLang="en-US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「</a:t>
            </a:r>
            <a:r>
              <a:rPr lang="zh-TW" altLang="en-US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特定</a:t>
            </a:r>
            <a:r>
              <a:rPr lang="zh-TW" altLang="en-US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人員」提列</a:t>
            </a:r>
            <a:br>
              <a:rPr lang="en-US" altLang="zh-TW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</a:br>
            <a:r>
              <a:rPr lang="zh-TW" altLang="en-US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重點</a:t>
            </a:r>
            <a:r>
              <a:rPr lang="zh-TW" altLang="en-US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提示</a:t>
            </a:r>
          </a:p>
        </p:txBody>
      </p:sp>
    </p:spTree>
    <p:extLst>
      <p:ext uri="{BB962C8B-B14F-4D97-AF65-F5344CB8AC3E}">
        <p14:creationId xmlns:p14="http://schemas.microsoft.com/office/powerpoint/2010/main" val="2935455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61671" y="286604"/>
            <a:ext cx="10058400" cy="1450757"/>
          </a:xfrm>
        </p:spPr>
        <p:txBody>
          <a:bodyPr/>
          <a:lstStyle/>
          <a:p>
            <a:pPr algn="l"/>
            <a:r>
              <a:rPr lang="zh-TW" altLang="en-US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一、目的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078182" y="2148655"/>
            <a:ext cx="9341889" cy="48340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為強化校園安全工作，落實防制</a:t>
            </a:r>
            <a:r>
              <a:rPr lang="zh-TW" altLang="en-US" sz="400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學生藥</a:t>
            </a:r>
            <a:endParaRPr lang="en-US" altLang="zh-TW" sz="4000">
              <a:solidFill>
                <a:srgbClr val="002060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  <a:p>
            <a:pPr marL="0" indent="0">
              <a:buNone/>
            </a:pPr>
            <a:r>
              <a:rPr lang="zh-TW" altLang="en-US" sz="400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物濫用工作，另</a:t>
            </a:r>
            <a:r>
              <a:rPr lang="zh-TW" altLang="en-US" sz="4000">
                <a:solidFill>
                  <a:schemeClr val="tx2">
                    <a:lumMod val="75000"/>
                  </a:schemeClr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避免發生校園藥物濫用</a:t>
            </a:r>
            <a:endParaRPr lang="en-US" altLang="zh-TW" sz="4000">
              <a:solidFill>
                <a:schemeClr val="tx2">
                  <a:lumMod val="75000"/>
                </a:schemeClr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  <a:p>
            <a:pPr marL="0" indent="0">
              <a:buNone/>
            </a:pPr>
            <a:r>
              <a:rPr lang="zh-TW" altLang="en-US" sz="400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日益嚴重，漸而影響整體校園安全，加</a:t>
            </a:r>
            <a:endParaRPr lang="en-US" altLang="zh-TW" sz="4000">
              <a:solidFill>
                <a:srgbClr val="002060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  <a:p>
            <a:pPr marL="0" indent="0">
              <a:buNone/>
            </a:pPr>
            <a:r>
              <a:rPr lang="zh-TW" altLang="en-US" sz="400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強查察特定人員。</a:t>
            </a:r>
            <a:endParaRPr lang="zh-TW" altLang="en-US" sz="4000" dirty="0">
              <a:solidFill>
                <a:srgbClr val="002060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23317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二、作法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134986" y="2073840"/>
            <a:ext cx="9012381" cy="3192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開學後三週內，由導師、各科任課</a:t>
            </a:r>
            <a:r>
              <a:rPr lang="zh-TW" altLang="en-US" sz="400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教師、</a:t>
            </a:r>
            <a:endParaRPr lang="en-US" altLang="zh-TW" sz="4000">
              <a:solidFill>
                <a:srgbClr val="002060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  <a:p>
            <a:pPr marL="0" indent="0">
              <a:buNone/>
            </a:pPr>
            <a:r>
              <a:rPr lang="zh-TW" altLang="en-US" sz="400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以及</a:t>
            </a:r>
            <a:r>
              <a:rPr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全校教職員工觀察學生狀況後</a:t>
            </a:r>
            <a:r>
              <a:rPr lang="zh-TW" altLang="en-US" sz="400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提出，</a:t>
            </a:r>
            <a:endParaRPr lang="en-US" altLang="zh-TW" sz="4000">
              <a:solidFill>
                <a:srgbClr val="002060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  <a:p>
            <a:pPr marL="0" indent="0">
              <a:buNone/>
            </a:pPr>
            <a:r>
              <a:rPr lang="zh-TW" altLang="en-US" sz="400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並</a:t>
            </a:r>
            <a:r>
              <a:rPr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經審查會議通過後提列。</a:t>
            </a:r>
            <a:endParaRPr lang="en-US" altLang="zh-TW" sz="4000" dirty="0">
              <a:solidFill>
                <a:srgbClr val="002060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00546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17162" y="461323"/>
            <a:ext cx="9601196" cy="1303867"/>
          </a:xfrm>
        </p:spPr>
        <p:txBody>
          <a:bodyPr/>
          <a:lstStyle/>
          <a:p>
            <a:pPr algn="l"/>
            <a:r>
              <a:rPr lang="zh-TW" altLang="en-US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三、觀察重點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01802" y="1948070"/>
            <a:ext cx="9016556" cy="4448607"/>
          </a:xfrm>
        </p:spPr>
        <p:txBody>
          <a:bodyPr>
            <a:normAutofit fontScale="85000" lnSpcReduction="10000"/>
          </a:bodyPr>
          <a:lstStyle/>
          <a:p>
            <a:r>
              <a:rPr lang="en-US" altLang="zh-TW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(</a:t>
            </a:r>
            <a:r>
              <a:rPr lang="zh-TW" altLang="en-US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一</a:t>
            </a:r>
            <a:r>
              <a:rPr lang="en-US" altLang="zh-TW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)</a:t>
            </a:r>
            <a:r>
              <a:rPr lang="zh-TW" altLang="en-US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行為樣態：</a:t>
            </a:r>
            <a:endParaRPr lang="en-US" altLang="zh-TW" sz="3600" dirty="0">
              <a:solidFill>
                <a:srgbClr val="002060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  <a:p>
            <a:pPr marL="0" indent="0">
              <a:buNone/>
            </a:pPr>
            <a:r>
              <a:rPr lang="zh-TW" altLang="en-US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    </a:t>
            </a:r>
            <a:r>
              <a:rPr lang="en-US" altLang="zh-TW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1.</a:t>
            </a:r>
            <a:r>
              <a:rPr lang="zh-TW" altLang="en-US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經常深夜逗留不當</a:t>
            </a:r>
            <a:r>
              <a:rPr lang="zh-TW" altLang="en-US" sz="360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場所或在外</a:t>
            </a:r>
            <a:r>
              <a:rPr lang="zh-TW" altLang="en-US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遊蕩者。</a:t>
            </a:r>
          </a:p>
          <a:p>
            <a:pPr marL="0" indent="0">
              <a:buNone/>
            </a:pPr>
            <a:r>
              <a:rPr lang="zh-TW" altLang="en-US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    </a:t>
            </a:r>
            <a:r>
              <a:rPr lang="en-US" altLang="zh-TW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2.</a:t>
            </a:r>
            <a:r>
              <a:rPr lang="zh-TW" altLang="en-US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長期缺曠或無原因經常缺曠課 </a:t>
            </a:r>
            <a:r>
              <a:rPr lang="en-US" altLang="zh-TW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3 </a:t>
            </a:r>
            <a:r>
              <a:rPr lang="zh-TW" altLang="en-US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日以上者。</a:t>
            </a:r>
          </a:p>
          <a:p>
            <a:pPr marL="0" indent="0">
              <a:buNone/>
            </a:pPr>
            <a:r>
              <a:rPr lang="zh-TW" altLang="en-US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    </a:t>
            </a:r>
            <a:r>
              <a:rPr lang="en-US" altLang="zh-TW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3.</a:t>
            </a:r>
            <a:r>
              <a:rPr lang="zh-TW" altLang="en-US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攜帶不明粉末、藥丸、疑似吸食用具到校者。</a:t>
            </a:r>
          </a:p>
          <a:p>
            <a:pPr marL="0" indent="0">
              <a:buNone/>
            </a:pPr>
            <a:r>
              <a:rPr lang="zh-TW" altLang="en-US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    </a:t>
            </a:r>
            <a:r>
              <a:rPr lang="en-US" altLang="zh-TW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4.</a:t>
            </a:r>
            <a:r>
              <a:rPr lang="zh-TW" altLang="en-US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經常性翹家者。</a:t>
            </a:r>
          </a:p>
          <a:p>
            <a:pPr marL="0" indent="0">
              <a:buNone/>
            </a:pPr>
            <a:r>
              <a:rPr lang="zh-TW" altLang="en-US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    </a:t>
            </a:r>
            <a:r>
              <a:rPr lang="en-US" altLang="zh-TW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5.</a:t>
            </a:r>
            <a:r>
              <a:rPr lang="zh-TW" altLang="en-US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常在校內、外糾眾鬧事或圍事、不服管教者。</a:t>
            </a:r>
          </a:p>
          <a:p>
            <a:pPr marL="0" indent="0">
              <a:buNone/>
            </a:pPr>
            <a:r>
              <a:rPr lang="zh-TW" altLang="en-US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    </a:t>
            </a:r>
            <a:r>
              <a:rPr lang="en-US" altLang="zh-TW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6.</a:t>
            </a:r>
            <a:r>
              <a:rPr lang="zh-TW" altLang="en-US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金錢使用習慣劇變者。</a:t>
            </a:r>
          </a:p>
          <a:p>
            <a:pPr marL="0" indent="0">
              <a:buNone/>
            </a:pPr>
            <a:r>
              <a:rPr lang="zh-TW" altLang="en-US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    </a:t>
            </a:r>
            <a:r>
              <a:rPr lang="en-US" altLang="zh-TW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7.</a:t>
            </a:r>
            <a:r>
              <a:rPr lang="zh-TW" altLang="en-US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校外交友複雜者。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44884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三、觀察重點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677947" y="1987826"/>
            <a:ext cx="9893369" cy="3964087"/>
          </a:xfrm>
        </p:spPr>
        <p:txBody>
          <a:bodyPr>
            <a:normAutofit fontScale="92500"/>
          </a:bodyPr>
          <a:lstStyle/>
          <a:p>
            <a:r>
              <a:rPr lang="en-US" altLang="zh-TW" sz="36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(</a:t>
            </a:r>
            <a:r>
              <a:rPr lang="zh-TW" altLang="en-US" sz="43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二</a:t>
            </a:r>
            <a:r>
              <a:rPr lang="en-US" altLang="zh-TW" sz="43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)</a:t>
            </a:r>
            <a:r>
              <a:rPr lang="zh-TW" altLang="en-US" sz="43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家庭狀況：</a:t>
            </a:r>
          </a:p>
          <a:p>
            <a:pPr marL="0" indent="0">
              <a:buNone/>
            </a:pPr>
            <a:r>
              <a:rPr lang="zh-TW" altLang="en-US" sz="43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    </a:t>
            </a:r>
            <a:r>
              <a:rPr lang="en-US" altLang="zh-TW" sz="43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1.</a:t>
            </a:r>
            <a:r>
              <a:rPr lang="zh-TW" altLang="en-US" sz="43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父、母親或主要照顧者有藥</a:t>
            </a:r>
            <a:r>
              <a:rPr lang="en-US" altLang="zh-TW" sz="43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(</a:t>
            </a:r>
            <a:r>
              <a:rPr lang="zh-TW" altLang="en-US" sz="43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毒</a:t>
            </a:r>
            <a:r>
              <a:rPr lang="en-US" altLang="zh-TW" sz="43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)</a:t>
            </a:r>
            <a:r>
              <a:rPr lang="zh-TW" altLang="en-US" sz="43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癮。</a:t>
            </a:r>
          </a:p>
          <a:p>
            <a:pPr marL="0" indent="0">
              <a:buNone/>
            </a:pPr>
            <a:r>
              <a:rPr lang="zh-TW" altLang="en-US" sz="43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    </a:t>
            </a:r>
            <a:r>
              <a:rPr lang="en-US" altLang="zh-TW" sz="43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2.</a:t>
            </a:r>
            <a:r>
              <a:rPr lang="zh-TW" altLang="en-US" sz="43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兄弟姊妹有藥</a:t>
            </a:r>
            <a:r>
              <a:rPr lang="en-US" altLang="zh-TW" sz="43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(</a:t>
            </a:r>
            <a:r>
              <a:rPr lang="zh-TW" altLang="en-US" sz="43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毒</a:t>
            </a:r>
            <a:r>
              <a:rPr lang="en-US" altLang="zh-TW" sz="43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)</a:t>
            </a:r>
            <a:r>
              <a:rPr lang="zh-TW" altLang="en-US" sz="43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癮。</a:t>
            </a:r>
          </a:p>
          <a:p>
            <a:pPr marL="0" indent="0">
              <a:buNone/>
            </a:pPr>
            <a:r>
              <a:rPr lang="zh-TW" altLang="en-US" sz="43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    </a:t>
            </a:r>
            <a:r>
              <a:rPr lang="en-US" altLang="zh-TW" sz="43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3.</a:t>
            </a:r>
            <a:r>
              <a:rPr lang="zh-TW" altLang="en-US" sz="43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家庭成員關係紊亂、功能不佳或支持</a:t>
            </a:r>
            <a:endParaRPr lang="en-US" altLang="zh-TW" sz="4300" dirty="0">
              <a:solidFill>
                <a:srgbClr val="002060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  <a:p>
            <a:pPr marL="0" indent="0">
              <a:buNone/>
            </a:pPr>
            <a:r>
              <a:rPr lang="zh-TW" altLang="en-US" sz="43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      系統薄弱。</a:t>
            </a:r>
            <a:endParaRPr lang="en-US" altLang="zh-TW" sz="4300" dirty="0">
              <a:solidFill>
                <a:srgbClr val="002060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66300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25118" y="843539"/>
            <a:ext cx="10804125" cy="4671753"/>
          </a:xfrm>
        </p:spPr>
        <p:txBody>
          <a:bodyPr>
            <a:normAutofit/>
          </a:bodyPr>
          <a:lstStyle/>
          <a:p>
            <a:pPr algn="l"/>
            <a:r>
              <a:rPr lang="zh-TW" altLang="en-US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若學生有以上情形、可能</a:t>
            </a:r>
            <a:r>
              <a:rPr lang="zh-TW" altLang="en-US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有藥物濫用</a:t>
            </a:r>
            <a:br>
              <a:rPr lang="en-US" altLang="zh-TW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</a:br>
            <a:br>
              <a:rPr lang="en-US" altLang="zh-TW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</a:br>
            <a:r>
              <a:rPr lang="zh-TW" altLang="en-US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狀況</a:t>
            </a:r>
            <a:r>
              <a:rPr lang="zh-TW" altLang="en-US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需</a:t>
            </a:r>
            <a:r>
              <a:rPr lang="zh-TW" altLang="en-US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進行提報，請向生教組索取學生</a:t>
            </a:r>
            <a:br>
              <a:rPr lang="en-US" altLang="zh-TW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</a:br>
            <a:br>
              <a:rPr lang="en-US" altLang="zh-TW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</a:br>
            <a:r>
              <a:rPr lang="en-US" altLang="zh-TW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{</a:t>
            </a:r>
            <a:r>
              <a:rPr lang="zh-TW" altLang="en-US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生活</a:t>
            </a:r>
            <a:r>
              <a:rPr lang="zh-TW" altLang="en-US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狀況風險</a:t>
            </a:r>
            <a:r>
              <a:rPr lang="zh-TW" altLang="en-US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觀察表</a:t>
            </a:r>
            <a:r>
              <a:rPr lang="en-US" altLang="zh-TW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}</a:t>
            </a:r>
            <a:r>
              <a:rPr lang="zh-TW" altLang="en-US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填寫，後續將進</a:t>
            </a:r>
            <a:br>
              <a:rPr lang="en-US" altLang="zh-TW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</a:br>
            <a:br>
              <a:rPr lang="en-US" altLang="zh-TW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</a:br>
            <a:r>
              <a:rPr lang="zh-TW" altLang="en-US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行評估審查是否有尿液篩檢之需要。</a:t>
            </a:r>
            <a:endParaRPr lang="zh-TW" altLang="en-US" dirty="0">
              <a:solidFill>
                <a:srgbClr val="002060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78708874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57</TotalTime>
  <Words>301</Words>
  <Application>Microsoft Office PowerPoint</Application>
  <PresentationFormat>寬螢幕</PresentationFormat>
  <Paragraphs>26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華康中特圓體</vt:lpstr>
      <vt:lpstr>新細明體</vt:lpstr>
      <vt:lpstr>標楷體</vt:lpstr>
      <vt:lpstr>Calibri</vt:lpstr>
      <vt:lpstr>Calibri Light</vt:lpstr>
      <vt:lpstr>回顧</vt:lpstr>
      <vt:lpstr>114學年度  「特定人員」提列 重點提示</vt:lpstr>
      <vt:lpstr>一、目的</vt:lpstr>
      <vt:lpstr>二、作法</vt:lpstr>
      <vt:lpstr>三、觀察重點</vt:lpstr>
      <vt:lpstr>三、觀察重點</vt:lpstr>
      <vt:lpstr>若學生有以上情形、可能有藥物濫用  狀況需進行提報，請向生教組索取學生  {生活狀況風險觀察表}填寫，後續將進  行評估審查是否有尿液篩檢之需要。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開學「特定人員」 提列重點提示</dc:title>
  <dc:creator>劉傳怡</dc:creator>
  <cp:lastModifiedBy>王麗華</cp:lastModifiedBy>
  <cp:revision>9</cp:revision>
  <dcterms:created xsi:type="dcterms:W3CDTF">2021-08-30T08:31:15Z</dcterms:created>
  <dcterms:modified xsi:type="dcterms:W3CDTF">2026-02-04T00:28:13Z</dcterms:modified>
</cp:coreProperties>
</file>